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26"/>
  </p:notesMasterIdLst>
  <p:sldIdLst>
    <p:sldId id="256" r:id="rId3"/>
    <p:sldId id="257" r:id="rId4"/>
    <p:sldId id="265" r:id="rId5"/>
    <p:sldId id="264" r:id="rId6"/>
    <p:sldId id="302" r:id="rId7"/>
    <p:sldId id="261" r:id="rId8"/>
    <p:sldId id="267" r:id="rId9"/>
    <p:sldId id="269" r:id="rId10"/>
    <p:sldId id="272" r:id="rId11"/>
    <p:sldId id="274" r:id="rId12"/>
    <p:sldId id="271" r:id="rId13"/>
    <p:sldId id="276" r:id="rId14"/>
    <p:sldId id="277" r:id="rId15"/>
    <p:sldId id="279" r:id="rId16"/>
    <p:sldId id="281" r:id="rId17"/>
    <p:sldId id="285" r:id="rId18"/>
    <p:sldId id="287" r:id="rId19"/>
    <p:sldId id="290" r:id="rId20"/>
    <p:sldId id="292" r:id="rId21"/>
    <p:sldId id="295" r:id="rId22"/>
    <p:sldId id="300" r:id="rId23"/>
    <p:sldId id="296" r:id="rId24"/>
    <p:sldId id="293" r:id="rId2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81" d="100"/>
          <a:sy n="81" d="100"/>
        </p:scale>
        <p:origin x="72" y="2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77B9AF-059E-4563-B983-396D25178A0D}" type="datetimeFigureOut">
              <a:rPr lang="de-DE" smtClean="0"/>
              <a:t>15.07.2022</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D5F356-D3D6-4981-9E73-3D7440AB97F0}" type="slidenum">
              <a:rPr lang="de-DE" smtClean="0"/>
              <a:t>‹#›</a:t>
            </a:fld>
            <a:endParaRPr lang="de-DE"/>
          </a:p>
        </p:txBody>
      </p:sp>
    </p:spTree>
    <p:extLst>
      <p:ext uri="{BB962C8B-B14F-4D97-AF65-F5344CB8AC3E}">
        <p14:creationId xmlns:p14="http://schemas.microsoft.com/office/powerpoint/2010/main" val="515242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EDACE46-730E-4A58-BDA1-FE4D8A88B176}"/>
              </a:ext>
            </a:extLst>
          </p:cNvPr>
          <p:cNvSpPr>
            <a:spLocks noGrp="1"/>
          </p:cNvSpPr>
          <p:nvPr>
            <p:ph type="ctrTitle" hasCustomPrompt="1"/>
          </p:nvPr>
        </p:nvSpPr>
        <p:spPr>
          <a:xfrm>
            <a:off x="1524000" y="1260031"/>
            <a:ext cx="9144000" cy="2387600"/>
          </a:xfrm>
        </p:spPr>
        <p:txBody>
          <a:bodyPr anchor="b"/>
          <a:lstStyle>
            <a:lvl1pPr algn="ctr">
              <a:defRPr sz="6000"/>
            </a:lvl1pPr>
          </a:lstStyle>
          <a:p>
            <a:r>
              <a:rPr lang="de-DE" dirty="0"/>
              <a:t>Title </a:t>
            </a:r>
            <a:r>
              <a:rPr lang="de-DE" dirty="0" err="1"/>
              <a:t>of</a:t>
            </a:r>
            <a:r>
              <a:rPr lang="de-DE" dirty="0"/>
              <a:t> </a:t>
            </a:r>
            <a:r>
              <a:rPr lang="de-DE" dirty="0" err="1"/>
              <a:t>Presentation</a:t>
            </a:r>
            <a:endParaRPr lang="de-DE" dirty="0"/>
          </a:p>
        </p:txBody>
      </p:sp>
      <p:sp>
        <p:nvSpPr>
          <p:cNvPr id="3" name="Untertitel 2">
            <a:extLst>
              <a:ext uri="{FF2B5EF4-FFF2-40B4-BE49-F238E27FC236}">
                <a16:creationId xmlns:a16="http://schemas.microsoft.com/office/drawing/2014/main" xmlns="" id="{D7763ABC-9E6B-4B95-AA84-3CC4C68823FD}"/>
              </a:ext>
            </a:extLst>
          </p:cNvPr>
          <p:cNvSpPr>
            <a:spLocks noGrp="1"/>
          </p:cNvSpPr>
          <p:nvPr>
            <p:ph type="subTitle" idx="1" hasCustomPrompt="1"/>
          </p:nvPr>
        </p:nvSpPr>
        <p:spPr>
          <a:xfrm>
            <a:off x="1524000" y="394220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NAME - AFILIATION</a:t>
            </a:r>
          </a:p>
        </p:txBody>
      </p:sp>
      <p:sp>
        <p:nvSpPr>
          <p:cNvPr id="4" name="Datumsplatzhalter 3">
            <a:extLst>
              <a:ext uri="{FF2B5EF4-FFF2-40B4-BE49-F238E27FC236}">
                <a16:creationId xmlns:a16="http://schemas.microsoft.com/office/drawing/2014/main" xmlns="" id="{796739C4-FB93-4792-8307-650263BBB4A8}"/>
              </a:ext>
            </a:extLst>
          </p:cNvPr>
          <p:cNvSpPr>
            <a:spLocks noGrp="1"/>
          </p:cNvSpPr>
          <p:nvPr>
            <p:ph type="dt" sz="half" idx="10"/>
          </p:nvPr>
        </p:nvSpPr>
        <p:spPr/>
        <p:txBody>
          <a:bodyPr/>
          <a:lstStyle/>
          <a:p>
            <a:fld id="{6E353AFB-5A9F-494A-AC4F-0C4C18D1D36F}" type="datetime1">
              <a:rPr lang="en-GB" smtClean="0"/>
              <a:t>15/07/2022</a:t>
            </a:fld>
            <a:endParaRPr lang="de-DE"/>
          </a:p>
        </p:txBody>
      </p:sp>
      <p:sp>
        <p:nvSpPr>
          <p:cNvPr id="5" name="Fußzeilenplatzhalter 4">
            <a:extLst>
              <a:ext uri="{FF2B5EF4-FFF2-40B4-BE49-F238E27FC236}">
                <a16:creationId xmlns:a16="http://schemas.microsoft.com/office/drawing/2014/main" xmlns="" id="{53BF1FC7-C2D8-4214-8376-4CBF2C65F63E}"/>
              </a:ext>
            </a:extLst>
          </p:cNvPr>
          <p:cNvSpPr>
            <a:spLocks noGrp="1"/>
          </p:cNvSpPr>
          <p:nvPr>
            <p:ph type="ftr" sz="quarter" idx="11"/>
          </p:nvPr>
        </p:nvSpPr>
        <p:spPr/>
        <p:txBody>
          <a:bodyPr/>
          <a:lstStyle/>
          <a:p>
            <a:r>
              <a:rPr lang="de-DE"/>
              <a:t>Name - Title</a:t>
            </a:r>
          </a:p>
        </p:txBody>
      </p:sp>
      <p:sp>
        <p:nvSpPr>
          <p:cNvPr id="6" name="Foliennummernplatzhalter 5">
            <a:extLst>
              <a:ext uri="{FF2B5EF4-FFF2-40B4-BE49-F238E27FC236}">
                <a16:creationId xmlns:a16="http://schemas.microsoft.com/office/drawing/2014/main" xmlns="" id="{E503DE97-3136-4465-80AC-62DA10C34849}"/>
              </a:ext>
            </a:extLst>
          </p:cNvPr>
          <p:cNvSpPr>
            <a:spLocks noGrp="1"/>
          </p:cNvSpPr>
          <p:nvPr>
            <p:ph type="sldNum" sz="quarter" idx="12"/>
          </p:nvPr>
        </p:nvSpPr>
        <p:spPr/>
        <p:txBody>
          <a:bodyPr/>
          <a:lstStyle/>
          <a:p>
            <a:fld id="{AB4A606B-7E9A-4A1B-A681-63123837E35F}" type="slidenum">
              <a:rPr lang="de-DE" smtClean="0"/>
              <a:t>‹#›</a:t>
            </a:fld>
            <a:endParaRPr lang="de-DE"/>
          </a:p>
        </p:txBody>
      </p:sp>
    </p:spTree>
    <p:extLst>
      <p:ext uri="{BB962C8B-B14F-4D97-AF65-F5344CB8AC3E}">
        <p14:creationId xmlns:p14="http://schemas.microsoft.com/office/powerpoint/2010/main" val="1291634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759053DD-5ABC-405F-98E2-2E6C8D0EBAE8}"/>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xmlns="" id="{A6540523-CE46-4DE8-8AFB-D6BE98F7AD8A}"/>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xmlns="" id="{A949C555-6159-41A1-A3C5-3E9915E1081F}"/>
              </a:ext>
            </a:extLst>
          </p:cNvPr>
          <p:cNvSpPr>
            <a:spLocks noGrp="1"/>
          </p:cNvSpPr>
          <p:nvPr>
            <p:ph type="dt" sz="half" idx="10"/>
          </p:nvPr>
        </p:nvSpPr>
        <p:spPr/>
        <p:txBody>
          <a:bodyPr/>
          <a:lstStyle/>
          <a:p>
            <a:fld id="{D2252D57-21E4-40DB-8631-F909518BD710}" type="datetime1">
              <a:rPr lang="en-GB" smtClean="0"/>
              <a:t>15/07/2022</a:t>
            </a:fld>
            <a:endParaRPr lang="de-DE"/>
          </a:p>
        </p:txBody>
      </p:sp>
      <p:sp>
        <p:nvSpPr>
          <p:cNvPr id="5" name="Fußzeilenplatzhalter 4">
            <a:extLst>
              <a:ext uri="{FF2B5EF4-FFF2-40B4-BE49-F238E27FC236}">
                <a16:creationId xmlns:a16="http://schemas.microsoft.com/office/drawing/2014/main" xmlns="" id="{C26F593A-E4EB-4F56-B1F2-EFA28D399C5B}"/>
              </a:ext>
            </a:extLst>
          </p:cNvPr>
          <p:cNvSpPr>
            <a:spLocks noGrp="1"/>
          </p:cNvSpPr>
          <p:nvPr>
            <p:ph type="ftr" sz="quarter" idx="11"/>
          </p:nvPr>
        </p:nvSpPr>
        <p:spPr/>
        <p:txBody>
          <a:bodyPr/>
          <a:lstStyle/>
          <a:p>
            <a:r>
              <a:rPr lang="de-DE"/>
              <a:t>Name - Title</a:t>
            </a:r>
          </a:p>
        </p:txBody>
      </p:sp>
      <p:sp>
        <p:nvSpPr>
          <p:cNvPr id="6" name="Foliennummernplatzhalter 5">
            <a:extLst>
              <a:ext uri="{FF2B5EF4-FFF2-40B4-BE49-F238E27FC236}">
                <a16:creationId xmlns:a16="http://schemas.microsoft.com/office/drawing/2014/main" xmlns="" id="{30954E28-C0BB-40CD-8447-CEBCC7DC28F0}"/>
              </a:ext>
            </a:extLst>
          </p:cNvPr>
          <p:cNvSpPr>
            <a:spLocks noGrp="1"/>
          </p:cNvSpPr>
          <p:nvPr>
            <p:ph type="sldNum" sz="quarter" idx="12"/>
          </p:nvPr>
        </p:nvSpPr>
        <p:spPr/>
        <p:txBody>
          <a:bodyPr/>
          <a:lstStyle/>
          <a:p>
            <a:fld id="{AB4A606B-7E9A-4A1B-A681-63123837E35F}" type="slidenum">
              <a:rPr lang="de-DE" smtClean="0"/>
              <a:t>‹#›</a:t>
            </a:fld>
            <a:endParaRPr lang="de-DE"/>
          </a:p>
        </p:txBody>
      </p:sp>
    </p:spTree>
    <p:extLst>
      <p:ext uri="{BB962C8B-B14F-4D97-AF65-F5344CB8AC3E}">
        <p14:creationId xmlns:p14="http://schemas.microsoft.com/office/powerpoint/2010/main" val="4278698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Quote frame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xmlns="" id="{569389A2-4466-4A3A-8346-A91E4373D812}"/>
              </a:ext>
            </a:extLst>
          </p:cNvPr>
          <p:cNvSpPr>
            <a:spLocks noGrp="1"/>
          </p:cNvSpPr>
          <p:nvPr>
            <p:ph type="dt" sz="half" idx="10"/>
          </p:nvPr>
        </p:nvSpPr>
        <p:spPr/>
        <p:txBody>
          <a:bodyPr/>
          <a:lstStyle/>
          <a:p>
            <a:fld id="{8CEA503E-B13F-414F-9061-A56905BC2160}" type="datetime1">
              <a:rPr lang="en-GB" smtClean="0"/>
              <a:t>15/07/2022</a:t>
            </a:fld>
            <a:endParaRPr lang="de-DE"/>
          </a:p>
        </p:txBody>
      </p:sp>
      <p:sp>
        <p:nvSpPr>
          <p:cNvPr id="3" name="Fußzeilenplatzhalter 2">
            <a:extLst>
              <a:ext uri="{FF2B5EF4-FFF2-40B4-BE49-F238E27FC236}">
                <a16:creationId xmlns:a16="http://schemas.microsoft.com/office/drawing/2014/main" xmlns="" id="{54B21B7E-5673-4BDB-8A66-2470B048F53E}"/>
              </a:ext>
            </a:extLst>
          </p:cNvPr>
          <p:cNvSpPr>
            <a:spLocks noGrp="1"/>
          </p:cNvSpPr>
          <p:nvPr>
            <p:ph type="ftr" sz="quarter" idx="11"/>
          </p:nvPr>
        </p:nvSpPr>
        <p:spPr/>
        <p:txBody>
          <a:bodyPr/>
          <a:lstStyle/>
          <a:p>
            <a:r>
              <a:rPr lang="de-DE"/>
              <a:t>Name - Title</a:t>
            </a:r>
          </a:p>
        </p:txBody>
      </p:sp>
      <p:sp>
        <p:nvSpPr>
          <p:cNvPr id="4" name="Foliennummernplatzhalter 3">
            <a:extLst>
              <a:ext uri="{FF2B5EF4-FFF2-40B4-BE49-F238E27FC236}">
                <a16:creationId xmlns:a16="http://schemas.microsoft.com/office/drawing/2014/main" xmlns="" id="{CDC812CF-9BEA-462B-9BD5-BC1FFE1592D9}"/>
              </a:ext>
            </a:extLst>
          </p:cNvPr>
          <p:cNvSpPr>
            <a:spLocks noGrp="1"/>
          </p:cNvSpPr>
          <p:nvPr>
            <p:ph type="sldNum" sz="quarter" idx="12"/>
          </p:nvPr>
        </p:nvSpPr>
        <p:spPr/>
        <p:txBody>
          <a:bodyPr/>
          <a:lstStyle/>
          <a:p>
            <a:fld id="{A18269A4-5EB7-43F1-8FC8-A9706970BCFA}" type="slidenum">
              <a:rPr lang="de-DE" smtClean="0"/>
              <a:t>‹#›</a:t>
            </a:fld>
            <a:endParaRPr lang="de-DE"/>
          </a:p>
        </p:txBody>
      </p:sp>
      <p:sp>
        <p:nvSpPr>
          <p:cNvPr id="6" name="Freeform 6">
            <a:extLst>
              <a:ext uri="{FF2B5EF4-FFF2-40B4-BE49-F238E27FC236}">
                <a16:creationId xmlns:a16="http://schemas.microsoft.com/office/drawing/2014/main" xmlns="" id="{8AB09352-1BDA-4F6B-AC96-89494FA582B7}"/>
              </a:ext>
            </a:extLst>
          </p:cNvPr>
          <p:cNvSpPr/>
          <p:nvPr userDrawn="1"/>
        </p:nvSpPr>
        <p:spPr bwMode="auto">
          <a:xfrm flipH="1" flipV="1">
            <a:off x="1043208" y="556461"/>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accent2">
              <a:lumMod val="60000"/>
              <a:lumOff val="40000"/>
            </a:schemeClr>
          </a:solidFill>
          <a:ln w="0">
            <a:noFill/>
            <a:prstDash val="solid"/>
            <a:round/>
            <a:headEnd/>
            <a:tailEnd/>
          </a:ln>
        </p:spPr>
      </p:sp>
      <p:sp>
        <p:nvSpPr>
          <p:cNvPr id="7" name="Freeform 6">
            <a:extLst>
              <a:ext uri="{FF2B5EF4-FFF2-40B4-BE49-F238E27FC236}">
                <a16:creationId xmlns:a16="http://schemas.microsoft.com/office/drawing/2014/main" xmlns="" id="{718F23F8-ADCA-4EC6-A951-3C36A2CFB265}"/>
              </a:ext>
            </a:extLst>
          </p:cNvPr>
          <p:cNvSpPr/>
          <p:nvPr userDrawn="1"/>
        </p:nvSpPr>
        <p:spPr bwMode="auto">
          <a:xfrm rot="10800000" flipH="1" flipV="1">
            <a:off x="8610600" y="1652046"/>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accent2">
              <a:lumMod val="60000"/>
              <a:lumOff val="40000"/>
            </a:schemeClr>
          </a:solidFill>
          <a:ln w="0">
            <a:noFill/>
            <a:prstDash val="solid"/>
            <a:round/>
            <a:headEnd/>
            <a:tailEnd/>
          </a:ln>
        </p:spPr>
      </p:sp>
      <p:sp>
        <p:nvSpPr>
          <p:cNvPr id="9" name="Rechteck 8">
            <a:extLst>
              <a:ext uri="{FF2B5EF4-FFF2-40B4-BE49-F238E27FC236}">
                <a16:creationId xmlns:a16="http://schemas.microsoft.com/office/drawing/2014/main" xmlns="" id="{557D3355-27B2-4546-89C0-E6EBCF09BE93}"/>
              </a:ext>
            </a:extLst>
          </p:cNvPr>
          <p:cNvSpPr/>
          <p:nvPr userDrawn="1"/>
        </p:nvSpPr>
        <p:spPr>
          <a:xfrm>
            <a:off x="2416323" y="1397674"/>
            <a:ext cx="7565877" cy="406265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all" spc="0" normalizeH="0" baseline="0" noProof="0" dirty="0">
                <a:ln>
                  <a:noFill/>
                </a:ln>
                <a:solidFill>
                  <a:srgbClr val="5E5E5E"/>
                </a:solidFill>
                <a:effectLst/>
                <a:uLnTx/>
                <a:uFillTx/>
                <a:latin typeface="Franklin Gothic Book" panose="020B0503020102020204"/>
                <a:ea typeface="Times New Roman" panose="02020603050405020304" pitchFamily="18" charset="0"/>
                <a:cs typeface="+mj-cs"/>
              </a:rPr>
              <a:t>The human springtime is expressed in the young adult male, who can be compared to a superb machine in which all the gears have been set in place, ready for full operation. That is the person in whose </a:t>
            </a:r>
            <a:r>
              <a:rPr kumimoji="0" lang="en-US" sz="2000" b="0" i="0" u="none" strike="noStrike" kern="1200" cap="all" spc="0" normalizeH="0" baseline="0" noProof="0" dirty="0" err="1">
                <a:ln>
                  <a:noFill/>
                </a:ln>
                <a:solidFill>
                  <a:srgbClr val="5E5E5E"/>
                </a:solidFill>
                <a:effectLst/>
                <a:uLnTx/>
                <a:uFillTx/>
                <a:latin typeface="Franklin Gothic Book" panose="020B0503020102020204"/>
                <a:ea typeface="Times New Roman" panose="02020603050405020304" pitchFamily="18" charset="0"/>
                <a:cs typeface="+mj-cs"/>
              </a:rPr>
              <a:t>honour</a:t>
            </a:r>
            <a:r>
              <a:rPr kumimoji="0" lang="en-US" sz="2000" b="0" i="0" u="none" strike="noStrike" kern="1200" cap="all" spc="0" normalizeH="0" baseline="0" noProof="0" dirty="0">
                <a:ln>
                  <a:noFill/>
                </a:ln>
                <a:solidFill>
                  <a:srgbClr val="5E5E5E"/>
                </a:solidFill>
                <a:effectLst/>
                <a:uLnTx/>
                <a:uFillTx/>
                <a:latin typeface="Franklin Gothic Book" panose="020B0503020102020204"/>
                <a:ea typeface="Times New Roman" panose="02020603050405020304" pitchFamily="18" charset="0"/>
                <a:cs typeface="+mj-cs"/>
              </a:rPr>
              <a:t> the Olympic Games must be celebrated and their rhythm organized and maintained, because it is on him that the near future depends, as well as the harmonious passage from the past to the future”. </a:t>
            </a:r>
            <a:r>
              <a:rPr kumimoji="0" lang="en-US" sz="2000" b="0" i="0" u="none" strike="noStrike" kern="1200" cap="all" spc="0" normalizeH="0" baseline="0" noProof="0" dirty="0">
                <a:ln>
                  <a:noFill/>
                </a:ln>
                <a:solidFill>
                  <a:srgbClr val="5E5E5E"/>
                </a:solidFill>
                <a:effectLst/>
                <a:uLnTx/>
                <a:uFillTx/>
                <a:latin typeface="Franklin Gothic Book" panose="020B0503020102020204"/>
                <a:ea typeface="Times New Roman" panose="02020603050405020304" pitchFamily="18" charset="0"/>
                <a:cs typeface="+mn-cs"/>
              </a:rPr>
              <a:t>for full operation. That is the person in whose </a:t>
            </a:r>
            <a:r>
              <a:rPr kumimoji="0" lang="en-US" sz="2000" b="0" i="0" u="none" strike="noStrike" kern="1200" cap="all" spc="0" normalizeH="0" baseline="0" noProof="0" dirty="0" err="1">
                <a:ln>
                  <a:noFill/>
                </a:ln>
                <a:solidFill>
                  <a:srgbClr val="5E5E5E"/>
                </a:solidFill>
                <a:effectLst/>
                <a:uLnTx/>
                <a:uFillTx/>
                <a:latin typeface="Franklin Gothic Book" panose="020B0503020102020204"/>
                <a:ea typeface="Times New Roman" panose="02020603050405020304" pitchFamily="18" charset="0"/>
                <a:cs typeface="+mn-cs"/>
              </a:rPr>
              <a:t>honour</a:t>
            </a:r>
            <a:r>
              <a:rPr kumimoji="0" lang="en-US" sz="2000" b="0" i="0" u="none" strike="noStrike" kern="1200" cap="all" spc="0" normalizeH="0" baseline="0" noProof="0" dirty="0">
                <a:ln>
                  <a:noFill/>
                </a:ln>
                <a:solidFill>
                  <a:srgbClr val="5E5E5E"/>
                </a:solidFill>
                <a:effectLst/>
                <a:uLnTx/>
                <a:uFillTx/>
                <a:latin typeface="Franklin Gothic Book" panose="020B0503020102020204"/>
                <a:ea typeface="Times New Roman" panose="02020603050405020304" pitchFamily="18" charset="0"/>
                <a:cs typeface="+mn-cs"/>
              </a:rPr>
              <a:t> the Olympic Games must be celebrated and their rhythm organized and maintained, because it is on him that the near future depends, as well as the harmonious passage from the past to the future”. </a:t>
            </a:r>
            <a:endParaRPr kumimoji="0" lang="de-DE" sz="1800" b="0" i="0" u="none" strike="noStrike" kern="0" cap="none" spc="0" normalizeH="0" baseline="0" noProof="0" dirty="0">
              <a:ln>
                <a:noFill/>
              </a:ln>
              <a:solidFill>
                <a:sysClr val="windowText" lastClr="000000"/>
              </a:solidFill>
              <a:effectLst/>
              <a:uLnTx/>
              <a:uFillTx/>
              <a:latin typeface="+mn-lt"/>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9002467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Picture frame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xmlns="" id="{569389A2-4466-4A3A-8346-A91E4373D812}"/>
              </a:ext>
            </a:extLst>
          </p:cNvPr>
          <p:cNvSpPr>
            <a:spLocks noGrp="1"/>
          </p:cNvSpPr>
          <p:nvPr>
            <p:ph type="dt" sz="half" idx="10"/>
          </p:nvPr>
        </p:nvSpPr>
        <p:spPr/>
        <p:txBody>
          <a:bodyPr/>
          <a:lstStyle/>
          <a:p>
            <a:fld id="{C5FBF60A-D43C-4BBF-A552-85DAF9E34672}" type="datetime1">
              <a:rPr lang="en-GB" smtClean="0"/>
              <a:t>15/07/2022</a:t>
            </a:fld>
            <a:endParaRPr lang="de-DE"/>
          </a:p>
        </p:txBody>
      </p:sp>
      <p:sp>
        <p:nvSpPr>
          <p:cNvPr id="3" name="Fußzeilenplatzhalter 2">
            <a:extLst>
              <a:ext uri="{FF2B5EF4-FFF2-40B4-BE49-F238E27FC236}">
                <a16:creationId xmlns:a16="http://schemas.microsoft.com/office/drawing/2014/main" xmlns="" id="{54B21B7E-5673-4BDB-8A66-2470B048F53E}"/>
              </a:ext>
            </a:extLst>
          </p:cNvPr>
          <p:cNvSpPr>
            <a:spLocks noGrp="1"/>
          </p:cNvSpPr>
          <p:nvPr>
            <p:ph type="ftr" sz="quarter" idx="11"/>
          </p:nvPr>
        </p:nvSpPr>
        <p:spPr/>
        <p:txBody>
          <a:bodyPr/>
          <a:lstStyle/>
          <a:p>
            <a:r>
              <a:rPr lang="de-DE"/>
              <a:t>Name - Title</a:t>
            </a:r>
          </a:p>
        </p:txBody>
      </p:sp>
      <p:sp>
        <p:nvSpPr>
          <p:cNvPr id="4" name="Foliennummernplatzhalter 3">
            <a:extLst>
              <a:ext uri="{FF2B5EF4-FFF2-40B4-BE49-F238E27FC236}">
                <a16:creationId xmlns:a16="http://schemas.microsoft.com/office/drawing/2014/main" xmlns="" id="{CDC812CF-9BEA-462B-9BD5-BC1FFE1592D9}"/>
              </a:ext>
            </a:extLst>
          </p:cNvPr>
          <p:cNvSpPr>
            <a:spLocks noGrp="1"/>
          </p:cNvSpPr>
          <p:nvPr>
            <p:ph type="sldNum" sz="quarter" idx="12"/>
          </p:nvPr>
        </p:nvSpPr>
        <p:spPr/>
        <p:txBody>
          <a:bodyPr/>
          <a:lstStyle/>
          <a:p>
            <a:fld id="{A18269A4-5EB7-43F1-8FC8-A9706970BCFA}" type="slidenum">
              <a:rPr lang="de-DE" smtClean="0"/>
              <a:t>‹#›</a:t>
            </a:fld>
            <a:endParaRPr lang="de-DE"/>
          </a:p>
        </p:txBody>
      </p:sp>
      <p:sp>
        <p:nvSpPr>
          <p:cNvPr id="6" name="Freeform 6">
            <a:extLst>
              <a:ext uri="{FF2B5EF4-FFF2-40B4-BE49-F238E27FC236}">
                <a16:creationId xmlns:a16="http://schemas.microsoft.com/office/drawing/2014/main" xmlns="" id="{8AB09352-1BDA-4F6B-AC96-89494FA582B7}"/>
              </a:ext>
            </a:extLst>
          </p:cNvPr>
          <p:cNvSpPr/>
          <p:nvPr userDrawn="1"/>
        </p:nvSpPr>
        <p:spPr bwMode="auto">
          <a:xfrm flipH="1" flipV="1">
            <a:off x="1043208" y="556461"/>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accent2">
              <a:lumMod val="60000"/>
              <a:lumOff val="40000"/>
            </a:schemeClr>
          </a:solidFill>
          <a:ln w="0">
            <a:noFill/>
            <a:prstDash val="solid"/>
            <a:round/>
            <a:headEnd/>
            <a:tailEnd/>
          </a:ln>
        </p:spPr>
      </p:sp>
      <p:sp>
        <p:nvSpPr>
          <p:cNvPr id="7" name="Freeform 6">
            <a:extLst>
              <a:ext uri="{FF2B5EF4-FFF2-40B4-BE49-F238E27FC236}">
                <a16:creationId xmlns:a16="http://schemas.microsoft.com/office/drawing/2014/main" xmlns="" id="{718F23F8-ADCA-4EC6-A951-3C36A2CFB265}"/>
              </a:ext>
            </a:extLst>
          </p:cNvPr>
          <p:cNvSpPr/>
          <p:nvPr userDrawn="1"/>
        </p:nvSpPr>
        <p:spPr bwMode="auto">
          <a:xfrm rot="10800000" flipH="1" flipV="1">
            <a:off x="8610600" y="1652046"/>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accent2">
              <a:lumMod val="60000"/>
              <a:lumOff val="40000"/>
            </a:schemeClr>
          </a:solidFill>
          <a:ln w="0">
            <a:noFill/>
            <a:prstDash val="solid"/>
            <a:round/>
            <a:headEnd/>
            <a:tailEnd/>
          </a:ln>
        </p:spPr>
      </p:sp>
      <p:sp>
        <p:nvSpPr>
          <p:cNvPr id="9" name="Rechteck 8">
            <a:extLst>
              <a:ext uri="{FF2B5EF4-FFF2-40B4-BE49-F238E27FC236}">
                <a16:creationId xmlns:a16="http://schemas.microsoft.com/office/drawing/2014/main" xmlns="" id="{557D3355-27B2-4546-89C0-E6EBCF09BE93}"/>
              </a:ext>
            </a:extLst>
          </p:cNvPr>
          <p:cNvSpPr/>
          <p:nvPr userDrawn="1"/>
        </p:nvSpPr>
        <p:spPr>
          <a:xfrm>
            <a:off x="2209800" y="1328039"/>
            <a:ext cx="7565877" cy="406265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000" b="0" i="0" u="none" strike="noStrike" kern="1200" cap="all" spc="0" normalizeH="0" baseline="0" noProof="0" dirty="0">
                <a:ln>
                  <a:noFill/>
                </a:ln>
                <a:solidFill>
                  <a:srgbClr val="5E5E5E"/>
                </a:solidFill>
                <a:effectLst/>
                <a:uLnTx/>
                <a:uFillTx/>
                <a:latin typeface="Franklin Gothic Book" panose="020B0503020102020204"/>
                <a:ea typeface="Times New Roman" panose="02020603050405020304" pitchFamily="18" charset="0"/>
                <a:cs typeface="+mj-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000" b="0" i="0" u="none" strike="noStrike" kern="1200" cap="all" spc="0" normalizeH="0" baseline="0" noProof="0" dirty="0">
              <a:ln>
                <a:noFill/>
              </a:ln>
              <a:solidFill>
                <a:srgbClr val="5E5E5E"/>
              </a:solidFill>
              <a:effectLst/>
              <a:uLnTx/>
              <a:uFillTx/>
              <a:latin typeface="Franklin Gothic Book" panose="020B0503020102020204"/>
              <a:ea typeface="Times New Roman" panose="02020603050405020304" pitchFamily="18" charset="0"/>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000" b="0" i="0" u="none" strike="noStrike" kern="1200" cap="all" spc="0" normalizeH="0" baseline="0" noProof="0" dirty="0">
              <a:ln>
                <a:noFill/>
              </a:ln>
              <a:solidFill>
                <a:srgbClr val="5E5E5E"/>
              </a:solidFill>
              <a:effectLst/>
              <a:uLnTx/>
              <a:uFillTx/>
              <a:latin typeface="Franklin Gothic Book" panose="020B0503020102020204"/>
              <a:ea typeface="Times New Roman" panose="02020603050405020304" pitchFamily="18" charset="0"/>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000" b="0" i="0" u="none" strike="noStrike" kern="1200" cap="all" spc="0" normalizeH="0" baseline="0" noProof="0" dirty="0">
              <a:ln>
                <a:noFill/>
              </a:ln>
              <a:solidFill>
                <a:srgbClr val="5E5E5E"/>
              </a:solidFill>
              <a:effectLst/>
              <a:uLnTx/>
              <a:uFillTx/>
              <a:latin typeface="Franklin Gothic Book" panose="020B0503020102020204"/>
              <a:ea typeface="Times New Roman" panose="02020603050405020304" pitchFamily="18" charset="0"/>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000" b="0" i="0" u="none" strike="noStrike" kern="1200" cap="all" spc="0" normalizeH="0" baseline="0" noProof="0" dirty="0">
              <a:ln>
                <a:noFill/>
              </a:ln>
              <a:solidFill>
                <a:srgbClr val="5E5E5E"/>
              </a:solidFill>
              <a:effectLst/>
              <a:uLnTx/>
              <a:uFillTx/>
              <a:latin typeface="Franklin Gothic Book" panose="020B0503020102020204"/>
              <a:ea typeface="Times New Roman" panose="02020603050405020304" pitchFamily="18" charset="0"/>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000" b="0" i="0" u="none" strike="noStrike" kern="1200" cap="all" spc="0" normalizeH="0" baseline="0" noProof="0" dirty="0">
              <a:ln>
                <a:noFill/>
              </a:ln>
              <a:solidFill>
                <a:srgbClr val="5E5E5E"/>
              </a:solidFill>
              <a:effectLst/>
              <a:uLnTx/>
              <a:uFillTx/>
              <a:latin typeface="Franklin Gothic Book" panose="020B0503020102020204"/>
              <a:ea typeface="Times New Roman" panose="02020603050405020304" pitchFamily="18" charset="0"/>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000" b="0" i="0" u="none" strike="noStrike" kern="1200" cap="all" spc="0" normalizeH="0" baseline="0" noProof="0" dirty="0">
              <a:ln>
                <a:noFill/>
              </a:ln>
              <a:solidFill>
                <a:srgbClr val="5E5E5E"/>
              </a:solidFill>
              <a:effectLst/>
              <a:uLnTx/>
              <a:uFillTx/>
              <a:latin typeface="Franklin Gothic Book" panose="020B0503020102020204"/>
              <a:ea typeface="Times New Roman" panose="02020603050405020304" pitchFamily="18" charset="0"/>
              <a:cs typeface="+mj-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000" b="0" i="0" u="none" strike="noStrike" kern="1200" cap="all" spc="0" normalizeH="0" baseline="0" noProof="0" dirty="0">
              <a:ln>
                <a:noFill/>
              </a:ln>
              <a:solidFill>
                <a:srgbClr val="5E5E5E"/>
              </a:solidFill>
              <a:effectLst/>
              <a:uLnTx/>
              <a:uFillTx/>
              <a:latin typeface="Franklin Gothic Book" panose="020B0503020102020204"/>
              <a:ea typeface="Times New Roman" panose="02020603050405020304" pitchFamily="18" charset="0"/>
              <a:cs typeface="+mj-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0" b="0" i="0" u="none" strike="noStrike" kern="1200" cap="all" spc="0" normalizeH="0" baseline="0" noProof="0" dirty="0">
                <a:ln>
                  <a:noFill/>
                </a:ln>
                <a:solidFill>
                  <a:srgbClr val="5E5E5E"/>
                </a:solidFill>
                <a:effectLst/>
                <a:uLnTx/>
                <a:uFillTx/>
                <a:latin typeface="Franklin Gothic Book" panose="020B0503020102020204"/>
                <a:ea typeface="Times New Roman" panose="02020603050405020304" pitchFamily="18" charset="0"/>
                <a:cs typeface="+mj-cs"/>
              </a:rPr>
              <a:t>PICTURE</a:t>
            </a:r>
            <a:endParaRPr kumimoji="0" lang="de-DE" sz="8000" b="0" i="0" u="none" strike="noStrike" kern="0" cap="none" spc="0" normalizeH="0" baseline="0" noProof="0" dirty="0">
              <a:ln>
                <a:noFill/>
              </a:ln>
              <a:solidFill>
                <a:sysClr val="windowText" lastClr="000000"/>
              </a:solidFill>
              <a:effectLst/>
              <a:uLnTx/>
              <a:uFillTx/>
              <a:latin typeface="+mn-lt"/>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3415001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3860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D3641AF2-EFB8-44AC-ABF6-3B2C50FB76CA}"/>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xmlns="" id="{F500AE14-8E63-448F-BCF6-3379B595C9D7}"/>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xmlns="" id="{92DCC40E-7B8D-4743-AD97-3D92B1EC0BE8}"/>
              </a:ext>
            </a:extLst>
          </p:cNvPr>
          <p:cNvSpPr>
            <a:spLocks noGrp="1"/>
          </p:cNvSpPr>
          <p:nvPr>
            <p:ph type="dt" sz="half" idx="10"/>
          </p:nvPr>
        </p:nvSpPr>
        <p:spPr/>
        <p:txBody>
          <a:bodyPr/>
          <a:lstStyle/>
          <a:p>
            <a:fld id="{B1569688-7309-4A23-B3D6-EDD97910D1DE}" type="datetime1">
              <a:rPr lang="en-GB" smtClean="0"/>
              <a:t>15/07/2022</a:t>
            </a:fld>
            <a:endParaRPr lang="de-DE"/>
          </a:p>
        </p:txBody>
      </p:sp>
      <p:sp>
        <p:nvSpPr>
          <p:cNvPr id="5" name="Fußzeilenplatzhalter 4">
            <a:extLst>
              <a:ext uri="{FF2B5EF4-FFF2-40B4-BE49-F238E27FC236}">
                <a16:creationId xmlns:a16="http://schemas.microsoft.com/office/drawing/2014/main" xmlns="" id="{54CD0CFE-C3A0-48DC-8666-2887FD8BF4AD}"/>
              </a:ext>
            </a:extLst>
          </p:cNvPr>
          <p:cNvSpPr>
            <a:spLocks noGrp="1"/>
          </p:cNvSpPr>
          <p:nvPr>
            <p:ph type="ftr" sz="quarter" idx="11"/>
          </p:nvPr>
        </p:nvSpPr>
        <p:spPr/>
        <p:txBody>
          <a:bodyPr/>
          <a:lstStyle/>
          <a:p>
            <a:r>
              <a:rPr lang="de-DE"/>
              <a:t>Name - Title</a:t>
            </a:r>
          </a:p>
        </p:txBody>
      </p:sp>
      <p:sp>
        <p:nvSpPr>
          <p:cNvPr id="6" name="Foliennummernplatzhalter 5">
            <a:extLst>
              <a:ext uri="{FF2B5EF4-FFF2-40B4-BE49-F238E27FC236}">
                <a16:creationId xmlns:a16="http://schemas.microsoft.com/office/drawing/2014/main" xmlns="" id="{F3EB37A4-2EBA-461B-B57B-160057714CE0}"/>
              </a:ext>
            </a:extLst>
          </p:cNvPr>
          <p:cNvSpPr>
            <a:spLocks noGrp="1"/>
          </p:cNvSpPr>
          <p:nvPr>
            <p:ph type="sldNum" sz="quarter" idx="12"/>
          </p:nvPr>
        </p:nvSpPr>
        <p:spPr/>
        <p:txBody>
          <a:bodyPr/>
          <a:lstStyle/>
          <a:p>
            <a:fld id="{AB4A606B-7E9A-4A1B-A681-63123837E35F}" type="slidenum">
              <a:rPr lang="de-DE" smtClean="0"/>
              <a:t>‹#›</a:t>
            </a:fld>
            <a:endParaRPr lang="de-DE"/>
          </a:p>
        </p:txBody>
      </p:sp>
    </p:spTree>
    <p:extLst>
      <p:ext uri="{BB962C8B-B14F-4D97-AF65-F5344CB8AC3E}">
        <p14:creationId xmlns:p14="http://schemas.microsoft.com/office/powerpoint/2010/main" val="1350628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xmlns="" id="{F500AE14-8E63-448F-BCF6-3379B595C9D7}"/>
              </a:ext>
            </a:extLst>
          </p:cNvPr>
          <p:cNvSpPr>
            <a:spLocks noGrp="1"/>
          </p:cNvSpPr>
          <p:nvPr>
            <p:ph idx="1"/>
          </p:nvPr>
        </p:nvSpPr>
        <p:spPr>
          <a:xfrm>
            <a:off x="838200" y="1264778"/>
            <a:ext cx="10515600" cy="509157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xmlns="" id="{92DCC40E-7B8D-4743-AD97-3D92B1EC0BE8}"/>
              </a:ext>
            </a:extLst>
          </p:cNvPr>
          <p:cNvSpPr>
            <a:spLocks noGrp="1"/>
          </p:cNvSpPr>
          <p:nvPr>
            <p:ph type="dt" sz="half" idx="10"/>
          </p:nvPr>
        </p:nvSpPr>
        <p:spPr/>
        <p:txBody>
          <a:bodyPr/>
          <a:lstStyle/>
          <a:p>
            <a:fld id="{29BC0F15-DBBC-40F4-BBAA-8CBD352D6BBE}" type="datetime1">
              <a:rPr lang="en-GB" smtClean="0"/>
              <a:t>15/07/2022</a:t>
            </a:fld>
            <a:endParaRPr lang="de-DE"/>
          </a:p>
        </p:txBody>
      </p:sp>
      <p:sp>
        <p:nvSpPr>
          <p:cNvPr id="5" name="Fußzeilenplatzhalter 4">
            <a:extLst>
              <a:ext uri="{FF2B5EF4-FFF2-40B4-BE49-F238E27FC236}">
                <a16:creationId xmlns:a16="http://schemas.microsoft.com/office/drawing/2014/main" xmlns="" id="{54CD0CFE-C3A0-48DC-8666-2887FD8BF4AD}"/>
              </a:ext>
            </a:extLst>
          </p:cNvPr>
          <p:cNvSpPr>
            <a:spLocks noGrp="1"/>
          </p:cNvSpPr>
          <p:nvPr>
            <p:ph type="ftr" sz="quarter" idx="11"/>
          </p:nvPr>
        </p:nvSpPr>
        <p:spPr/>
        <p:txBody>
          <a:bodyPr/>
          <a:lstStyle/>
          <a:p>
            <a:r>
              <a:rPr lang="de-DE"/>
              <a:t>Name - Title</a:t>
            </a:r>
          </a:p>
        </p:txBody>
      </p:sp>
      <p:sp>
        <p:nvSpPr>
          <p:cNvPr id="6" name="Foliennummernplatzhalter 5">
            <a:extLst>
              <a:ext uri="{FF2B5EF4-FFF2-40B4-BE49-F238E27FC236}">
                <a16:creationId xmlns:a16="http://schemas.microsoft.com/office/drawing/2014/main" xmlns="" id="{F3EB37A4-2EBA-461B-B57B-160057714CE0}"/>
              </a:ext>
            </a:extLst>
          </p:cNvPr>
          <p:cNvSpPr>
            <a:spLocks noGrp="1"/>
          </p:cNvSpPr>
          <p:nvPr>
            <p:ph type="sldNum" sz="quarter" idx="12"/>
          </p:nvPr>
        </p:nvSpPr>
        <p:spPr/>
        <p:txBody>
          <a:bodyPr/>
          <a:lstStyle/>
          <a:p>
            <a:fld id="{AB4A606B-7E9A-4A1B-A681-63123837E35F}" type="slidenum">
              <a:rPr lang="de-DE" smtClean="0"/>
              <a:t>‹#›</a:t>
            </a:fld>
            <a:endParaRPr lang="de-DE"/>
          </a:p>
        </p:txBody>
      </p:sp>
    </p:spTree>
    <p:extLst>
      <p:ext uri="{BB962C8B-B14F-4D97-AF65-F5344CB8AC3E}">
        <p14:creationId xmlns:p14="http://schemas.microsoft.com/office/powerpoint/2010/main" val="3618006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ubtit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1660182B-1D53-4AB2-85C5-D21E6207B1EE}"/>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xmlns="" id="{9B3B84AB-9C52-44E2-8699-8F11EB8101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xmlns="" id="{9BD1156A-9149-4F44-9B1B-27B1596CACE1}"/>
              </a:ext>
            </a:extLst>
          </p:cNvPr>
          <p:cNvSpPr>
            <a:spLocks noGrp="1"/>
          </p:cNvSpPr>
          <p:nvPr>
            <p:ph type="dt" sz="half" idx="10"/>
          </p:nvPr>
        </p:nvSpPr>
        <p:spPr/>
        <p:txBody>
          <a:bodyPr/>
          <a:lstStyle/>
          <a:p>
            <a:fld id="{643B2563-6E91-4B1C-9BD1-582279DB4FDB}" type="datetime1">
              <a:rPr lang="en-GB" smtClean="0"/>
              <a:t>15/07/2022</a:t>
            </a:fld>
            <a:endParaRPr lang="de-DE"/>
          </a:p>
        </p:txBody>
      </p:sp>
      <p:sp>
        <p:nvSpPr>
          <p:cNvPr id="5" name="Fußzeilenplatzhalter 4">
            <a:extLst>
              <a:ext uri="{FF2B5EF4-FFF2-40B4-BE49-F238E27FC236}">
                <a16:creationId xmlns:a16="http://schemas.microsoft.com/office/drawing/2014/main" xmlns="" id="{1768F96D-2FDB-4BEF-B8CD-67F6D8730CF6}"/>
              </a:ext>
            </a:extLst>
          </p:cNvPr>
          <p:cNvSpPr>
            <a:spLocks noGrp="1"/>
          </p:cNvSpPr>
          <p:nvPr>
            <p:ph type="ftr" sz="quarter" idx="11"/>
          </p:nvPr>
        </p:nvSpPr>
        <p:spPr/>
        <p:txBody>
          <a:bodyPr/>
          <a:lstStyle/>
          <a:p>
            <a:r>
              <a:rPr lang="de-DE"/>
              <a:t>Name - Title</a:t>
            </a:r>
          </a:p>
        </p:txBody>
      </p:sp>
      <p:sp>
        <p:nvSpPr>
          <p:cNvPr id="6" name="Foliennummernplatzhalter 5">
            <a:extLst>
              <a:ext uri="{FF2B5EF4-FFF2-40B4-BE49-F238E27FC236}">
                <a16:creationId xmlns:a16="http://schemas.microsoft.com/office/drawing/2014/main" xmlns="" id="{FCA6C240-288A-4AB5-A105-72D3773DB4E5}"/>
              </a:ext>
            </a:extLst>
          </p:cNvPr>
          <p:cNvSpPr>
            <a:spLocks noGrp="1"/>
          </p:cNvSpPr>
          <p:nvPr>
            <p:ph type="sldNum" sz="quarter" idx="12"/>
          </p:nvPr>
        </p:nvSpPr>
        <p:spPr/>
        <p:txBody>
          <a:bodyPr/>
          <a:lstStyle/>
          <a:p>
            <a:fld id="{AB4A606B-7E9A-4A1B-A681-63123837E35F}" type="slidenum">
              <a:rPr lang="de-DE" smtClean="0"/>
              <a:t>‹#›</a:t>
            </a:fld>
            <a:endParaRPr lang="de-DE"/>
          </a:p>
        </p:txBody>
      </p:sp>
    </p:spTree>
    <p:extLst>
      <p:ext uri="{BB962C8B-B14F-4D97-AF65-F5344CB8AC3E}">
        <p14:creationId xmlns:p14="http://schemas.microsoft.com/office/powerpoint/2010/main" val="10964609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E35E6CDB-FB94-4150-8DC6-3BC9777683E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xmlns="" id="{81B0FEFE-5F21-46AB-B0D8-DECBFB8242A9}"/>
              </a:ext>
            </a:extLst>
          </p:cNvPr>
          <p:cNvSpPr>
            <a:spLocks noGrp="1"/>
          </p:cNvSpPr>
          <p:nvPr>
            <p:ph sz="half" idx="1"/>
          </p:nvPr>
        </p:nvSpPr>
        <p:spPr>
          <a:xfrm>
            <a:off x="838201" y="2431241"/>
            <a:ext cx="5181600" cy="3835416"/>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a:extLst>
              <a:ext uri="{FF2B5EF4-FFF2-40B4-BE49-F238E27FC236}">
                <a16:creationId xmlns:a16="http://schemas.microsoft.com/office/drawing/2014/main" xmlns="" id="{A7D965D3-411D-46B8-B2E9-B790F0EBADD5}"/>
              </a:ext>
            </a:extLst>
          </p:cNvPr>
          <p:cNvSpPr>
            <a:spLocks noGrp="1"/>
          </p:cNvSpPr>
          <p:nvPr>
            <p:ph sz="half" idx="2"/>
          </p:nvPr>
        </p:nvSpPr>
        <p:spPr>
          <a:xfrm>
            <a:off x="6172199" y="2431241"/>
            <a:ext cx="5181600" cy="3835416"/>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Datumsplatzhalter 4">
            <a:extLst>
              <a:ext uri="{FF2B5EF4-FFF2-40B4-BE49-F238E27FC236}">
                <a16:creationId xmlns:a16="http://schemas.microsoft.com/office/drawing/2014/main" xmlns="" id="{AE8657C7-7F27-4A84-920B-D0969986F874}"/>
              </a:ext>
            </a:extLst>
          </p:cNvPr>
          <p:cNvSpPr>
            <a:spLocks noGrp="1"/>
          </p:cNvSpPr>
          <p:nvPr>
            <p:ph type="dt" sz="half" idx="10"/>
          </p:nvPr>
        </p:nvSpPr>
        <p:spPr/>
        <p:txBody>
          <a:bodyPr/>
          <a:lstStyle/>
          <a:p>
            <a:fld id="{932C3ABA-6E75-4983-80C1-8A419A7A9019}" type="datetime1">
              <a:rPr lang="en-GB" smtClean="0"/>
              <a:t>15/07/2022</a:t>
            </a:fld>
            <a:endParaRPr lang="de-DE"/>
          </a:p>
        </p:txBody>
      </p:sp>
      <p:sp>
        <p:nvSpPr>
          <p:cNvPr id="6" name="Fußzeilenplatzhalter 5">
            <a:extLst>
              <a:ext uri="{FF2B5EF4-FFF2-40B4-BE49-F238E27FC236}">
                <a16:creationId xmlns:a16="http://schemas.microsoft.com/office/drawing/2014/main" xmlns="" id="{E742169A-2260-4C8A-92D8-8840848B2072}"/>
              </a:ext>
            </a:extLst>
          </p:cNvPr>
          <p:cNvSpPr>
            <a:spLocks noGrp="1"/>
          </p:cNvSpPr>
          <p:nvPr>
            <p:ph type="ftr" sz="quarter" idx="11"/>
          </p:nvPr>
        </p:nvSpPr>
        <p:spPr/>
        <p:txBody>
          <a:bodyPr/>
          <a:lstStyle/>
          <a:p>
            <a:r>
              <a:rPr lang="de-DE"/>
              <a:t>Name - Title</a:t>
            </a:r>
          </a:p>
        </p:txBody>
      </p:sp>
      <p:sp>
        <p:nvSpPr>
          <p:cNvPr id="7" name="Foliennummernplatzhalter 6">
            <a:extLst>
              <a:ext uri="{FF2B5EF4-FFF2-40B4-BE49-F238E27FC236}">
                <a16:creationId xmlns:a16="http://schemas.microsoft.com/office/drawing/2014/main" xmlns="" id="{200D8171-1864-4EB5-8F2D-D9C384C4C66A}"/>
              </a:ext>
            </a:extLst>
          </p:cNvPr>
          <p:cNvSpPr>
            <a:spLocks noGrp="1"/>
          </p:cNvSpPr>
          <p:nvPr>
            <p:ph type="sldNum" sz="quarter" idx="12"/>
          </p:nvPr>
        </p:nvSpPr>
        <p:spPr/>
        <p:txBody>
          <a:bodyPr/>
          <a:lstStyle/>
          <a:p>
            <a:fld id="{AB4A606B-7E9A-4A1B-A681-63123837E35F}" type="slidenum">
              <a:rPr lang="de-DE" smtClean="0"/>
              <a:t>‹#›</a:t>
            </a:fld>
            <a:endParaRPr lang="de-DE"/>
          </a:p>
        </p:txBody>
      </p:sp>
    </p:spTree>
    <p:extLst>
      <p:ext uri="{BB962C8B-B14F-4D97-AF65-F5344CB8AC3E}">
        <p14:creationId xmlns:p14="http://schemas.microsoft.com/office/powerpoint/2010/main" val="451661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2735F8A8-25D2-4980-86CC-0D73DA932EA1}"/>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xmlns="" id="{E640D693-F694-4351-941B-95C937892258}"/>
              </a:ext>
            </a:extLst>
          </p:cNvPr>
          <p:cNvSpPr>
            <a:spLocks noGrp="1"/>
          </p:cNvSpPr>
          <p:nvPr>
            <p:ph type="dt" sz="half" idx="10"/>
          </p:nvPr>
        </p:nvSpPr>
        <p:spPr/>
        <p:txBody>
          <a:bodyPr/>
          <a:lstStyle/>
          <a:p>
            <a:fld id="{1F2CF470-AC8E-44AD-B450-EDFCE2EB3FFF}" type="datetime1">
              <a:rPr lang="en-GB" smtClean="0"/>
              <a:t>15/07/2022</a:t>
            </a:fld>
            <a:endParaRPr lang="de-DE"/>
          </a:p>
        </p:txBody>
      </p:sp>
      <p:sp>
        <p:nvSpPr>
          <p:cNvPr id="4" name="Fußzeilenplatzhalter 3">
            <a:extLst>
              <a:ext uri="{FF2B5EF4-FFF2-40B4-BE49-F238E27FC236}">
                <a16:creationId xmlns:a16="http://schemas.microsoft.com/office/drawing/2014/main" xmlns="" id="{F53371DA-1C1A-4748-9C2D-1D1F327D0686}"/>
              </a:ext>
            </a:extLst>
          </p:cNvPr>
          <p:cNvSpPr>
            <a:spLocks noGrp="1"/>
          </p:cNvSpPr>
          <p:nvPr>
            <p:ph type="ftr" sz="quarter" idx="11"/>
          </p:nvPr>
        </p:nvSpPr>
        <p:spPr/>
        <p:txBody>
          <a:bodyPr/>
          <a:lstStyle/>
          <a:p>
            <a:r>
              <a:rPr lang="de-DE"/>
              <a:t>Name - Title</a:t>
            </a:r>
          </a:p>
        </p:txBody>
      </p:sp>
      <p:sp>
        <p:nvSpPr>
          <p:cNvPr id="5" name="Foliennummernplatzhalter 4">
            <a:extLst>
              <a:ext uri="{FF2B5EF4-FFF2-40B4-BE49-F238E27FC236}">
                <a16:creationId xmlns:a16="http://schemas.microsoft.com/office/drawing/2014/main" xmlns="" id="{8B0543AA-6ADF-4AEB-B0A1-D0D9F56431CF}"/>
              </a:ext>
            </a:extLst>
          </p:cNvPr>
          <p:cNvSpPr>
            <a:spLocks noGrp="1"/>
          </p:cNvSpPr>
          <p:nvPr>
            <p:ph type="sldNum" sz="quarter" idx="12"/>
          </p:nvPr>
        </p:nvSpPr>
        <p:spPr/>
        <p:txBody>
          <a:bodyPr/>
          <a:lstStyle/>
          <a:p>
            <a:fld id="{AB4A606B-7E9A-4A1B-A681-63123837E35F}" type="slidenum">
              <a:rPr lang="de-DE" smtClean="0"/>
              <a:t>‹#›</a:t>
            </a:fld>
            <a:endParaRPr lang="de-DE"/>
          </a:p>
        </p:txBody>
      </p:sp>
    </p:spTree>
    <p:extLst>
      <p:ext uri="{BB962C8B-B14F-4D97-AF65-F5344CB8AC3E}">
        <p14:creationId xmlns:p14="http://schemas.microsoft.com/office/powerpoint/2010/main" val="3739616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pty with Head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xmlns="" id="{9B3F1A75-DDF6-4A9A-9194-886BBCF1BD70}"/>
              </a:ext>
            </a:extLst>
          </p:cNvPr>
          <p:cNvSpPr>
            <a:spLocks noGrp="1"/>
          </p:cNvSpPr>
          <p:nvPr>
            <p:ph type="dt" sz="half" idx="10"/>
          </p:nvPr>
        </p:nvSpPr>
        <p:spPr/>
        <p:txBody>
          <a:bodyPr/>
          <a:lstStyle/>
          <a:p>
            <a:fld id="{F440D2D3-D07D-48AA-A2B3-6FF3BD20335C}" type="datetime1">
              <a:rPr lang="en-GB" smtClean="0"/>
              <a:t>15/07/2022</a:t>
            </a:fld>
            <a:endParaRPr lang="de-DE"/>
          </a:p>
        </p:txBody>
      </p:sp>
      <p:sp>
        <p:nvSpPr>
          <p:cNvPr id="3" name="Fußzeilenplatzhalter 2">
            <a:extLst>
              <a:ext uri="{FF2B5EF4-FFF2-40B4-BE49-F238E27FC236}">
                <a16:creationId xmlns:a16="http://schemas.microsoft.com/office/drawing/2014/main" xmlns="" id="{901A3D9A-349C-4193-8ECE-1493B438A865}"/>
              </a:ext>
            </a:extLst>
          </p:cNvPr>
          <p:cNvSpPr>
            <a:spLocks noGrp="1"/>
          </p:cNvSpPr>
          <p:nvPr>
            <p:ph type="ftr" sz="quarter" idx="11"/>
          </p:nvPr>
        </p:nvSpPr>
        <p:spPr/>
        <p:txBody>
          <a:bodyPr/>
          <a:lstStyle/>
          <a:p>
            <a:r>
              <a:rPr lang="de-DE"/>
              <a:t>Name - Title</a:t>
            </a:r>
          </a:p>
        </p:txBody>
      </p:sp>
      <p:sp>
        <p:nvSpPr>
          <p:cNvPr id="4" name="Foliennummernplatzhalter 3">
            <a:extLst>
              <a:ext uri="{FF2B5EF4-FFF2-40B4-BE49-F238E27FC236}">
                <a16:creationId xmlns:a16="http://schemas.microsoft.com/office/drawing/2014/main" xmlns="" id="{C2E521DF-EAFF-4158-8369-22958855ABAB}"/>
              </a:ext>
            </a:extLst>
          </p:cNvPr>
          <p:cNvSpPr>
            <a:spLocks noGrp="1"/>
          </p:cNvSpPr>
          <p:nvPr>
            <p:ph type="sldNum" sz="quarter" idx="12"/>
          </p:nvPr>
        </p:nvSpPr>
        <p:spPr/>
        <p:txBody>
          <a:bodyPr/>
          <a:lstStyle/>
          <a:p>
            <a:fld id="{AB4A606B-7E9A-4A1B-A681-63123837E35F}" type="slidenum">
              <a:rPr lang="de-DE" smtClean="0"/>
              <a:t>‹#›</a:t>
            </a:fld>
            <a:endParaRPr lang="de-DE"/>
          </a:p>
        </p:txBody>
      </p:sp>
    </p:spTree>
    <p:extLst>
      <p:ext uri="{BB962C8B-B14F-4D97-AF65-F5344CB8AC3E}">
        <p14:creationId xmlns:p14="http://schemas.microsoft.com/office/powerpoint/2010/main" val="2029409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Title le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B058E334-8D7B-45E6-B35E-DE36BA5B5C5F}"/>
              </a:ext>
            </a:extLst>
          </p:cNvPr>
          <p:cNvSpPr>
            <a:spLocks noGrp="1"/>
          </p:cNvSpPr>
          <p:nvPr>
            <p:ph type="title"/>
          </p:nvPr>
        </p:nvSpPr>
        <p:spPr>
          <a:xfrm>
            <a:off x="836612" y="1264778"/>
            <a:ext cx="3932237" cy="1401510"/>
          </a:xfrm>
        </p:spPr>
        <p:txBody>
          <a:bodyPr anchor="b"/>
          <a:lstStyle>
            <a:lvl1pPr>
              <a:defRPr sz="3200"/>
            </a:lvl1pPr>
          </a:lstStyle>
          <a:p>
            <a:r>
              <a:rPr lang="de-DE" dirty="0"/>
              <a:t>Mastertitelformat bearbeiten</a:t>
            </a:r>
          </a:p>
        </p:txBody>
      </p:sp>
      <p:sp>
        <p:nvSpPr>
          <p:cNvPr id="3" name="Inhaltsplatzhalter 2">
            <a:extLst>
              <a:ext uri="{FF2B5EF4-FFF2-40B4-BE49-F238E27FC236}">
                <a16:creationId xmlns:a16="http://schemas.microsoft.com/office/drawing/2014/main" xmlns="" id="{A8E422C3-C32F-451E-B002-CFA74E36E9A3}"/>
              </a:ext>
            </a:extLst>
          </p:cNvPr>
          <p:cNvSpPr>
            <a:spLocks noGrp="1"/>
          </p:cNvSpPr>
          <p:nvPr>
            <p:ph idx="1"/>
          </p:nvPr>
        </p:nvSpPr>
        <p:spPr>
          <a:xfrm>
            <a:off x="5189270" y="1264779"/>
            <a:ext cx="6172200" cy="481798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extplatzhalter 3">
            <a:extLst>
              <a:ext uri="{FF2B5EF4-FFF2-40B4-BE49-F238E27FC236}">
                <a16:creationId xmlns:a16="http://schemas.microsoft.com/office/drawing/2014/main" xmlns="" id="{E15A36EA-15B3-4B53-989F-6188134DAFD5}"/>
              </a:ext>
            </a:extLst>
          </p:cNvPr>
          <p:cNvSpPr>
            <a:spLocks noGrp="1"/>
          </p:cNvSpPr>
          <p:nvPr>
            <p:ph type="body" sz="half" idx="2"/>
          </p:nvPr>
        </p:nvSpPr>
        <p:spPr>
          <a:xfrm>
            <a:off x="839788" y="2666288"/>
            <a:ext cx="3932237" cy="341647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dirty="0"/>
              <a:t>Mastertextformat bearbeiten</a:t>
            </a:r>
          </a:p>
        </p:txBody>
      </p:sp>
      <p:sp>
        <p:nvSpPr>
          <p:cNvPr id="5" name="Datumsplatzhalter 4">
            <a:extLst>
              <a:ext uri="{FF2B5EF4-FFF2-40B4-BE49-F238E27FC236}">
                <a16:creationId xmlns:a16="http://schemas.microsoft.com/office/drawing/2014/main" xmlns="" id="{25E10ECA-E797-46EC-9823-178639DE8CD4}"/>
              </a:ext>
            </a:extLst>
          </p:cNvPr>
          <p:cNvSpPr>
            <a:spLocks noGrp="1"/>
          </p:cNvSpPr>
          <p:nvPr>
            <p:ph type="dt" sz="half" idx="10"/>
          </p:nvPr>
        </p:nvSpPr>
        <p:spPr/>
        <p:txBody>
          <a:bodyPr/>
          <a:lstStyle/>
          <a:p>
            <a:fld id="{E3CCD697-A634-4C16-8428-BA0C0E960591}" type="datetime1">
              <a:rPr lang="en-GB" smtClean="0"/>
              <a:t>15/07/2022</a:t>
            </a:fld>
            <a:endParaRPr lang="de-DE"/>
          </a:p>
        </p:txBody>
      </p:sp>
      <p:sp>
        <p:nvSpPr>
          <p:cNvPr id="6" name="Fußzeilenplatzhalter 5">
            <a:extLst>
              <a:ext uri="{FF2B5EF4-FFF2-40B4-BE49-F238E27FC236}">
                <a16:creationId xmlns:a16="http://schemas.microsoft.com/office/drawing/2014/main" xmlns="" id="{34164C47-D53C-4347-A0FB-67EE5F866E68}"/>
              </a:ext>
            </a:extLst>
          </p:cNvPr>
          <p:cNvSpPr>
            <a:spLocks noGrp="1"/>
          </p:cNvSpPr>
          <p:nvPr>
            <p:ph type="ftr" sz="quarter" idx="11"/>
          </p:nvPr>
        </p:nvSpPr>
        <p:spPr/>
        <p:txBody>
          <a:bodyPr/>
          <a:lstStyle/>
          <a:p>
            <a:r>
              <a:rPr lang="de-DE"/>
              <a:t>Name - Title</a:t>
            </a:r>
          </a:p>
        </p:txBody>
      </p:sp>
      <p:sp>
        <p:nvSpPr>
          <p:cNvPr id="7" name="Foliennummernplatzhalter 6">
            <a:extLst>
              <a:ext uri="{FF2B5EF4-FFF2-40B4-BE49-F238E27FC236}">
                <a16:creationId xmlns:a16="http://schemas.microsoft.com/office/drawing/2014/main" xmlns="" id="{2CF09A7B-A4BF-484F-BB84-964314749D51}"/>
              </a:ext>
            </a:extLst>
          </p:cNvPr>
          <p:cNvSpPr>
            <a:spLocks noGrp="1"/>
          </p:cNvSpPr>
          <p:nvPr>
            <p:ph type="sldNum" sz="quarter" idx="12"/>
          </p:nvPr>
        </p:nvSpPr>
        <p:spPr/>
        <p:txBody>
          <a:bodyPr/>
          <a:lstStyle/>
          <a:p>
            <a:fld id="{AB4A606B-7E9A-4A1B-A681-63123837E35F}" type="slidenum">
              <a:rPr lang="de-DE" smtClean="0"/>
              <a:t>‹#›</a:t>
            </a:fld>
            <a:endParaRPr lang="de-DE"/>
          </a:p>
        </p:txBody>
      </p:sp>
    </p:spTree>
    <p:extLst>
      <p:ext uri="{BB962C8B-B14F-4D97-AF65-F5344CB8AC3E}">
        <p14:creationId xmlns:p14="http://schemas.microsoft.com/office/powerpoint/2010/main" val="454961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Title le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9ED1C0C-CC94-4677-8F71-00757BA054B5}"/>
              </a:ext>
            </a:extLst>
          </p:cNvPr>
          <p:cNvSpPr>
            <a:spLocks noGrp="1"/>
          </p:cNvSpPr>
          <p:nvPr>
            <p:ph type="title"/>
          </p:nvPr>
        </p:nvSpPr>
        <p:spPr>
          <a:xfrm>
            <a:off x="839788" y="1264778"/>
            <a:ext cx="3932237" cy="1324598"/>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xmlns="" id="{57A42C55-64CC-4507-8580-E3C0D1E7067F}"/>
              </a:ext>
            </a:extLst>
          </p:cNvPr>
          <p:cNvSpPr>
            <a:spLocks noGrp="1"/>
          </p:cNvSpPr>
          <p:nvPr>
            <p:ph type="pic" idx="1"/>
          </p:nvPr>
        </p:nvSpPr>
        <p:spPr>
          <a:xfrm>
            <a:off x="5183188" y="1264777"/>
            <a:ext cx="6172200" cy="486255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xmlns="" id="{F3B0BDFC-A3BD-46A7-B33C-6F3C04697734}"/>
              </a:ext>
            </a:extLst>
          </p:cNvPr>
          <p:cNvSpPr>
            <a:spLocks noGrp="1"/>
          </p:cNvSpPr>
          <p:nvPr>
            <p:ph type="body" sz="half" idx="2"/>
          </p:nvPr>
        </p:nvSpPr>
        <p:spPr>
          <a:xfrm>
            <a:off x="839788" y="2709016"/>
            <a:ext cx="3932237" cy="341831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xmlns="" id="{1AB7B661-D44B-4BFC-B2FB-18515FD3716F}"/>
              </a:ext>
            </a:extLst>
          </p:cNvPr>
          <p:cNvSpPr>
            <a:spLocks noGrp="1"/>
          </p:cNvSpPr>
          <p:nvPr>
            <p:ph type="dt" sz="half" idx="10"/>
          </p:nvPr>
        </p:nvSpPr>
        <p:spPr/>
        <p:txBody>
          <a:bodyPr/>
          <a:lstStyle/>
          <a:p>
            <a:fld id="{E9800CF2-B1B9-4220-987E-C45DDDD44963}" type="datetime1">
              <a:rPr lang="en-GB" smtClean="0"/>
              <a:t>15/07/2022</a:t>
            </a:fld>
            <a:endParaRPr lang="de-DE"/>
          </a:p>
        </p:txBody>
      </p:sp>
      <p:sp>
        <p:nvSpPr>
          <p:cNvPr id="6" name="Fußzeilenplatzhalter 5">
            <a:extLst>
              <a:ext uri="{FF2B5EF4-FFF2-40B4-BE49-F238E27FC236}">
                <a16:creationId xmlns:a16="http://schemas.microsoft.com/office/drawing/2014/main" xmlns="" id="{AA1D29E1-7549-43DC-BA73-CC8C7A455C84}"/>
              </a:ext>
            </a:extLst>
          </p:cNvPr>
          <p:cNvSpPr>
            <a:spLocks noGrp="1"/>
          </p:cNvSpPr>
          <p:nvPr>
            <p:ph type="ftr" sz="quarter" idx="11"/>
          </p:nvPr>
        </p:nvSpPr>
        <p:spPr/>
        <p:txBody>
          <a:bodyPr/>
          <a:lstStyle/>
          <a:p>
            <a:r>
              <a:rPr lang="de-DE"/>
              <a:t>Name - Title</a:t>
            </a:r>
          </a:p>
        </p:txBody>
      </p:sp>
      <p:sp>
        <p:nvSpPr>
          <p:cNvPr id="7" name="Foliennummernplatzhalter 6">
            <a:extLst>
              <a:ext uri="{FF2B5EF4-FFF2-40B4-BE49-F238E27FC236}">
                <a16:creationId xmlns:a16="http://schemas.microsoft.com/office/drawing/2014/main" xmlns="" id="{3786F730-4BE3-4313-903E-488A9B471262}"/>
              </a:ext>
            </a:extLst>
          </p:cNvPr>
          <p:cNvSpPr>
            <a:spLocks noGrp="1"/>
          </p:cNvSpPr>
          <p:nvPr>
            <p:ph type="sldNum" sz="quarter" idx="12"/>
          </p:nvPr>
        </p:nvSpPr>
        <p:spPr/>
        <p:txBody>
          <a:bodyPr/>
          <a:lstStyle/>
          <a:p>
            <a:fld id="{AB4A606B-7E9A-4A1B-A681-63123837E35F}" type="slidenum">
              <a:rPr lang="de-DE" smtClean="0"/>
              <a:t>‹#›</a:t>
            </a:fld>
            <a:endParaRPr lang="de-DE"/>
          </a:p>
        </p:txBody>
      </p:sp>
    </p:spTree>
    <p:extLst>
      <p:ext uri="{BB962C8B-B14F-4D97-AF65-F5344CB8AC3E}">
        <p14:creationId xmlns:p14="http://schemas.microsoft.com/office/powerpoint/2010/main" val="1114981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xmlns="" id="{76FAD48F-9C61-4CC4-8D1F-964FB4113617}"/>
              </a:ext>
            </a:extLst>
          </p:cNvPr>
          <p:cNvSpPr>
            <a:spLocks noGrp="1"/>
          </p:cNvSpPr>
          <p:nvPr>
            <p:ph type="title"/>
          </p:nvPr>
        </p:nvSpPr>
        <p:spPr>
          <a:xfrm>
            <a:off x="838200" y="1264778"/>
            <a:ext cx="10515600" cy="1076770"/>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xmlns="" id="{C10FFEC1-F230-433D-960B-47C8B9C3130F}"/>
              </a:ext>
            </a:extLst>
          </p:cNvPr>
          <p:cNvSpPr>
            <a:spLocks noGrp="1"/>
          </p:cNvSpPr>
          <p:nvPr>
            <p:ph type="body" idx="1"/>
          </p:nvPr>
        </p:nvSpPr>
        <p:spPr>
          <a:xfrm>
            <a:off x="838200" y="2471792"/>
            <a:ext cx="10515600" cy="3884557"/>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xmlns="" id="{F5BA3D53-19F2-4173-8A45-28B5C7F4436B}"/>
              </a:ext>
            </a:extLst>
          </p:cNvPr>
          <p:cNvSpPr>
            <a:spLocks noGrp="1"/>
          </p:cNvSpPr>
          <p:nvPr>
            <p:ph type="dt" sz="half" idx="2"/>
          </p:nvPr>
        </p:nvSpPr>
        <p:spPr>
          <a:xfrm>
            <a:off x="838200" y="6486593"/>
            <a:ext cx="930779" cy="234882"/>
          </a:xfrm>
          <a:prstGeom prst="rect">
            <a:avLst/>
          </a:prstGeom>
        </p:spPr>
        <p:txBody>
          <a:bodyPr vert="horz" lIns="91440" tIns="45720" rIns="91440" bIns="45720" rtlCol="0" anchor="ctr"/>
          <a:lstStyle>
            <a:lvl1pPr algn="l">
              <a:defRPr sz="1200">
                <a:solidFill>
                  <a:schemeClr val="tx1">
                    <a:tint val="75000"/>
                  </a:schemeClr>
                </a:solidFill>
              </a:defRPr>
            </a:lvl1pPr>
          </a:lstStyle>
          <a:p>
            <a:fld id="{5E1D0134-9E86-46DA-BDE6-36427E718D36}" type="datetime1">
              <a:rPr lang="en-GB" smtClean="0"/>
              <a:t>15/07/2022</a:t>
            </a:fld>
            <a:endParaRPr lang="de-DE"/>
          </a:p>
        </p:txBody>
      </p:sp>
      <p:sp>
        <p:nvSpPr>
          <p:cNvPr id="5" name="Fußzeilenplatzhalter 4">
            <a:extLst>
              <a:ext uri="{FF2B5EF4-FFF2-40B4-BE49-F238E27FC236}">
                <a16:creationId xmlns:a16="http://schemas.microsoft.com/office/drawing/2014/main" xmlns="" id="{4E271ED5-0F3C-42FF-A533-E7DD6D17DFC6}"/>
              </a:ext>
            </a:extLst>
          </p:cNvPr>
          <p:cNvSpPr>
            <a:spLocks noGrp="1"/>
          </p:cNvSpPr>
          <p:nvPr>
            <p:ph type="ftr" sz="quarter" idx="3"/>
          </p:nvPr>
        </p:nvSpPr>
        <p:spPr>
          <a:xfrm>
            <a:off x="1914257" y="6486593"/>
            <a:ext cx="8673981" cy="234882"/>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dirty="0"/>
              <a:t>Name - Title</a:t>
            </a:r>
          </a:p>
        </p:txBody>
      </p:sp>
      <p:sp>
        <p:nvSpPr>
          <p:cNvPr id="6" name="Foliennummernplatzhalter 5">
            <a:extLst>
              <a:ext uri="{FF2B5EF4-FFF2-40B4-BE49-F238E27FC236}">
                <a16:creationId xmlns:a16="http://schemas.microsoft.com/office/drawing/2014/main" xmlns="" id="{B5147115-0317-44D5-AB34-E12921592AEC}"/>
              </a:ext>
            </a:extLst>
          </p:cNvPr>
          <p:cNvSpPr>
            <a:spLocks noGrp="1"/>
          </p:cNvSpPr>
          <p:nvPr>
            <p:ph type="sldNum" sz="quarter" idx="4"/>
          </p:nvPr>
        </p:nvSpPr>
        <p:spPr>
          <a:xfrm>
            <a:off x="10742064" y="6486593"/>
            <a:ext cx="611736" cy="234882"/>
          </a:xfrm>
          <a:prstGeom prst="rect">
            <a:avLst/>
          </a:prstGeom>
        </p:spPr>
        <p:txBody>
          <a:bodyPr vert="horz" lIns="91440" tIns="45720" rIns="91440" bIns="45720" rtlCol="0" anchor="ctr"/>
          <a:lstStyle>
            <a:lvl1pPr algn="r">
              <a:defRPr sz="1200">
                <a:solidFill>
                  <a:schemeClr val="tx1">
                    <a:tint val="75000"/>
                  </a:schemeClr>
                </a:solidFill>
              </a:defRPr>
            </a:lvl1pPr>
          </a:lstStyle>
          <a:p>
            <a:fld id="{AB4A606B-7E9A-4A1B-A681-63123837E35F}" type="slidenum">
              <a:rPr lang="de-DE" smtClean="0"/>
              <a:t>‹#›</a:t>
            </a:fld>
            <a:endParaRPr lang="de-DE"/>
          </a:p>
        </p:txBody>
      </p:sp>
      <p:pic>
        <p:nvPicPr>
          <p:cNvPr id="7" name="Grafik 6">
            <a:extLst>
              <a:ext uri="{FF2B5EF4-FFF2-40B4-BE49-F238E27FC236}">
                <a16:creationId xmlns:a16="http://schemas.microsoft.com/office/drawing/2014/main" xmlns="" id="{BD39DC9F-8782-4BCD-A49C-F8304D28380D}"/>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220133" y="156402"/>
            <a:ext cx="2928673" cy="978131"/>
          </a:xfrm>
          <a:prstGeom prst="rect">
            <a:avLst/>
          </a:prstGeom>
        </p:spPr>
      </p:pic>
      <p:cxnSp>
        <p:nvCxnSpPr>
          <p:cNvPr id="8" name="Gerader Verbinder 7">
            <a:extLst>
              <a:ext uri="{FF2B5EF4-FFF2-40B4-BE49-F238E27FC236}">
                <a16:creationId xmlns:a16="http://schemas.microsoft.com/office/drawing/2014/main" xmlns="" id="{CE98F674-8E20-4580-A21D-694DC5182177}"/>
              </a:ext>
            </a:extLst>
          </p:cNvPr>
          <p:cNvCxnSpPr/>
          <p:nvPr userDrawn="1"/>
        </p:nvCxnSpPr>
        <p:spPr>
          <a:xfrm>
            <a:off x="3234267" y="990600"/>
            <a:ext cx="8957733" cy="0"/>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0" name="Textfeld 9">
            <a:extLst>
              <a:ext uri="{FF2B5EF4-FFF2-40B4-BE49-F238E27FC236}">
                <a16:creationId xmlns:a16="http://schemas.microsoft.com/office/drawing/2014/main" xmlns="" id="{B62B5B6A-B2C3-45C9-81D0-9B642E6588FF}"/>
              </a:ext>
            </a:extLst>
          </p:cNvPr>
          <p:cNvSpPr txBox="1"/>
          <p:nvPr userDrawn="1"/>
        </p:nvSpPr>
        <p:spPr>
          <a:xfrm>
            <a:off x="3285141" y="352987"/>
            <a:ext cx="8068659" cy="584775"/>
          </a:xfrm>
          <a:prstGeom prst="rect">
            <a:avLst/>
          </a:prstGeom>
          <a:noFill/>
        </p:spPr>
        <p:txBody>
          <a:bodyPr wrap="square" rtlCol="0">
            <a:spAutoFit/>
          </a:bodyPr>
          <a:lstStyle/>
          <a:p>
            <a:pPr algn="r"/>
            <a:r>
              <a:rPr lang="en-GB" sz="1600" b="1" dirty="0">
                <a:solidFill>
                  <a:schemeClr val="bg2">
                    <a:lumMod val="50000"/>
                  </a:schemeClr>
                </a:solidFill>
                <a:latin typeface="Arial" panose="020B0604020202020204" pitchFamily="34" charset="0"/>
                <a:cs typeface="Arial" panose="020B0604020202020204" pitchFamily="34" charset="0"/>
              </a:rPr>
              <a:t>PIERRE DE COUBERTIN SCHOOLS</a:t>
            </a:r>
          </a:p>
          <a:p>
            <a:pPr algn="r"/>
            <a:r>
              <a:rPr lang="en-GB" sz="1600" b="1" dirty="0">
                <a:solidFill>
                  <a:schemeClr val="bg2">
                    <a:lumMod val="50000"/>
                  </a:schemeClr>
                </a:solidFill>
                <a:latin typeface="Arial" panose="020B0604020202020204" pitchFamily="34" charset="0"/>
                <a:cs typeface="Arial" panose="020B0604020202020204" pitchFamily="34" charset="0"/>
              </a:rPr>
              <a:t>LECTURE </a:t>
            </a:r>
            <a:r>
              <a:rPr lang="en-GB" sz="1600" b="1">
                <a:solidFill>
                  <a:schemeClr val="bg2">
                    <a:lumMod val="50000"/>
                  </a:schemeClr>
                </a:solidFill>
                <a:latin typeface="Arial" panose="020B0604020202020204" pitchFamily="34" charset="0"/>
                <a:cs typeface="Arial" panose="020B0604020202020204" pitchFamily="34" charset="0"/>
              </a:rPr>
              <a:t>SERIES 2021-2022</a:t>
            </a:r>
            <a:endParaRPr lang="en-GB" sz="1600" b="1" dirty="0">
              <a:solidFill>
                <a:schemeClr val="bg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64719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1" r:id="rId4"/>
    <p:sldLayoutId id="2147483652" r:id="rId5"/>
    <p:sldLayoutId id="2147483654" r:id="rId6"/>
    <p:sldLayoutId id="2147483655" r:id="rId7"/>
    <p:sldLayoutId id="2147483656" r:id="rId8"/>
    <p:sldLayoutId id="2147483657" r:id="rId9"/>
    <p:sldLayoutId id="2147483658" r:id="rId10"/>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xmlns="" id="{2427E7E2-BE16-4BDF-9EB0-C0B0573FE0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xmlns="" id="{ADCBF6DB-5EEA-431D-BEE3-C5B14C0CF2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xmlns="" id="{BDB88318-07D2-4E13-9DBF-40885C9AF8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4CE0E3-6152-4CED-9619-2DAA3E1F5E4C}" type="datetime1">
              <a:rPr lang="en-GB" smtClean="0"/>
              <a:t>15/07/2022</a:t>
            </a:fld>
            <a:endParaRPr lang="de-DE"/>
          </a:p>
        </p:txBody>
      </p:sp>
      <p:sp>
        <p:nvSpPr>
          <p:cNvPr id="5" name="Fußzeilenplatzhalter 4">
            <a:extLst>
              <a:ext uri="{FF2B5EF4-FFF2-40B4-BE49-F238E27FC236}">
                <a16:creationId xmlns:a16="http://schemas.microsoft.com/office/drawing/2014/main" xmlns="" id="{CFE33FE1-6481-4687-9751-89FD383FE7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a:t>Name - Title</a:t>
            </a:r>
          </a:p>
        </p:txBody>
      </p:sp>
      <p:sp>
        <p:nvSpPr>
          <p:cNvPr id="6" name="Foliennummernplatzhalter 5">
            <a:extLst>
              <a:ext uri="{FF2B5EF4-FFF2-40B4-BE49-F238E27FC236}">
                <a16:creationId xmlns:a16="http://schemas.microsoft.com/office/drawing/2014/main" xmlns="" id="{369177A0-A075-4CA2-AF3D-6FCA5C9B84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8269A4-5EB7-43F1-8FC8-A9706970BCFA}" type="slidenum">
              <a:rPr lang="de-DE" smtClean="0"/>
              <a:t>‹#›</a:t>
            </a:fld>
            <a:endParaRPr lang="de-DE"/>
          </a:p>
        </p:txBody>
      </p:sp>
    </p:spTree>
    <p:extLst>
      <p:ext uri="{BB962C8B-B14F-4D97-AF65-F5344CB8AC3E}">
        <p14:creationId xmlns:p14="http://schemas.microsoft.com/office/powerpoint/2010/main" val="3674975412"/>
      </p:ext>
    </p:extLst>
  </p:cSld>
  <p:clrMap bg1="lt1" tx1="dk1" bg2="lt2" tx2="dk2" accent1="accent1" accent2="accent2" accent3="accent3" accent4="accent4" accent5="accent5" accent6="accent6" hlink="hlink" folHlink="folHlink"/>
  <p:sldLayoutIdLst>
    <p:sldLayoutId id="2147483667" r:id="rId1"/>
    <p:sldLayoutId id="2147483669" r:id="rId2"/>
    <p:sldLayoutId id="2147483670" r:id="rId3"/>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6A1B6483-CFB6-40A3-BA13-BE7431E49205}"/>
              </a:ext>
            </a:extLst>
          </p:cNvPr>
          <p:cNvSpPr>
            <a:spLocks noGrp="1"/>
          </p:cNvSpPr>
          <p:nvPr>
            <p:ph type="ctrTitle"/>
          </p:nvPr>
        </p:nvSpPr>
        <p:spPr/>
        <p:txBody>
          <a:bodyPr/>
          <a:lstStyle/>
          <a:p>
            <a:r>
              <a:rPr lang="de-DE" b="1" dirty="0"/>
              <a:t>PIERRE DE COUBERTIN &amp; HUMAN RIGHTS</a:t>
            </a:r>
          </a:p>
        </p:txBody>
      </p:sp>
      <p:sp>
        <p:nvSpPr>
          <p:cNvPr id="3" name="Untertitel 2">
            <a:extLst>
              <a:ext uri="{FF2B5EF4-FFF2-40B4-BE49-F238E27FC236}">
                <a16:creationId xmlns:a16="http://schemas.microsoft.com/office/drawing/2014/main" xmlns="" id="{EF5CA7DD-6AE1-4D12-B788-C95034E8207B}"/>
              </a:ext>
            </a:extLst>
          </p:cNvPr>
          <p:cNvSpPr>
            <a:spLocks noGrp="1"/>
          </p:cNvSpPr>
          <p:nvPr>
            <p:ph type="subTitle" idx="1"/>
          </p:nvPr>
        </p:nvSpPr>
        <p:spPr/>
        <p:txBody>
          <a:bodyPr/>
          <a:lstStyle/>
          <a:p>
            <a:r>
              <a:rPr lang="de-DE" dirty="0"/>
              <a:t>ALEXANDRE MIGUEL MESTRE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12578" y="4593697"/>
            <a:ext cx="4130567" cy="188753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7222" y="4609113"/>
            <a:ext cx="3183978" cy="1925344"/>
          </a:xfrm>
          <a:prstGeom prst="rect">
            <a:avLst/>
          </a:prstGeom>
        </p:spPr>
      </p:pic>
    </p:spTree>
    <p:extLst>
      <p:ext uri="{BB962C8B-B14F-4D97-AF65-F5344CB8AC3E}">
        <p14:creationId xmlns:p14="http://schemas.microsoft.com/office/powerpoint/2010/main" val="2855799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4" name="Rectangle 12">
            <a:extLst>
              <a:ext uri="{FF2B5EF4-FFF2-40B4-BE49-F238E27FC236}">
                <a16:creationId xmlns:a16="http://schemas.microsoft.com/office/drawing/2014/main" xmlns="" id="{2C61293E-6EBE-43EF-A52C-9BEBFD7679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xmlns="" id="{91FAAC40-F139-44EB-9ED2-C103DF4EA5B7}"/>
              </a:ext>
            </a:extLst>
          </p:cNvPr>
          <p:cNvSpPr>
            <a:spLocks noGrp="1"/>
          </p:cNvSpPr>
          <p:nvPr>
            <p:ph type="title"/>
          </p:nvPr>
        </p:nvSpPr>
        <p:spPr>
          <a:xfrm>
            <a:off x="5297762" y="329184"/>
            <a:ext cx="6251110" cy="1783080"/>
          </a:xfrm>
        </p:spPr>
        <p:txBody>
          <a:bodyPr vert="horz" lIns="91440" tIns="45720" rIns="91440" bIns="45720" rtlCol="0" anchor="b">
            <a:normAutofit fontScale="90000"/>
          </a:bodyPr>
          <a:lstStyle/>
          <a:p>
            <a:r>
              <a:rPr lang="en-US" sz="4600" b="1" dirty="0"/>
              <a:t>2</a:t>
            </a:r>
            <a:r>
              <a:rPr lang="en-US" sz="4600" b="1" dirty="0" smtClean="0"/>
              <a:t>. </a:t>
            </a:r>
            <a:r>
              <a:rPr lang="en-US" sz="4800" b="1" dirty="0"/>
              <a:t>SPORT IN THE PROMOTION OF OTHER HUMAN RIGHTS</a:t>
            </a:r>
            <a:endParaRPr lang="en-US" sz="4600" b="1" dirty="0"/>
          </a:p>
        </p:txBody>
      </p:sp>
      <p:pic>
        <p:nvPicPr>
          <p:cNvPr id="8" name="Grafik 22">
            <a:extLst>
              <a:ext uri="{FF2B5EF4-FFF2-40B4-BE49-F238E27FC236}">
                <a16:creationId xmlns:a16="http://schemas.microsoft.com/office/drawing/2014/main" xmlns="" id="{1B34E8DA-F00E-75E2-4E4D-AF0727727EF5}"/>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1220"/>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6" name="sketchy line">
            <a:extLst>
              <a:ext uri="{FF2B5EF4-FFF2-40B4-BE49-F238E27FC236}">
                <a16:creationId xmlns:a16="http://schemas.microsoft.com/office/drawing/2014/main" xmlns="" id="{21540236-BFD5-4A9D-8840-4703E7F7682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Inhaltsplatzhalter 2">
            <a:extLst>
              <a:ext uri="{FF2B5EF4-FFF2-40B4-BE49-F238E27FC236}">
                <a16:creationId xmlns:a16="http://schemas.microsoft.com/office/drawing/2014/main" xmlns="" id="{30469562-CA4F-48D1-850C-3E54322FC0F5}"/>
              </a:ext>
            </a:extLst>
          </p:cNvPr>
          <p:cNvSpPr>
            <a:spLocks noGrp="1"/>
          </p:cNvSpPr>
          <p:nvPr>
            <p:ph sz="half" idx="1"/>
          </p:nvPr>
        </p:nvSpPr>
        <p:spPr>
          <a:xfrm>
            <a:off x="5297762" y="2706624"/>
            <a:ext cx="6251110" cy="3483864"/>
          </a:xfrm>
        </p:spPr>
        <p:txBody>
          <a:bodyPr vert="horz" lIns="91440" tIns="45720" rIns="91440" bIns="45720" rtlCol="0">
            <a:normAutofit lnSpcReduction="10000"/>
          </a:bodyPr>
          <a:lstStyle/>
          <a:p>
            <a:pPr marL="114300" indent="0" algn="just">
              <a:spcAft>
                <a:spcPts val="1000"/>
              </a:spcAft>
              <a:buNone/>
            </a:pPr>
            <a:r>
              <a:rPr lang="en-US" sz="1900" dirty="0" smtClean="0"/>
              <a:t>Apart </a:t>
            </a:r>
            <a:r>
              <a:rPr lang="en-US" sz="1900" dirty="0"/>
              <a:t>from being an autonomous Human Right Sport must be used as a vehicle to promote other Human </a:t>
            </a:r>
            <a:r>
              <a:rPr lang="en-US" sz="1900" dirty="0" smtClean="0"/>
              <a:t>Rights - Coubertin </a:t>
            </a:r>
            <a:r>
              <a:rPr lang="en-US" sz="1900" dirty="0"/>
              <a:t>has a legacy on that </a:t>
            </a:r>
            <a:r>
              <a:rPr lang="en-US" sz="1900" dirty="0" smtClean="0"/>
              <a:t>promotion:</a:t>
            </a:r>
          </a:p>
          <a:p>
            <a:pPr marL="628650" indent="-514350">
              <a:spcAft>
                <a:spcPts val="1000"/>
              </a:spcAft>
              <a:buAutoNum type="romanLcParenBoth"/>
            </a:pPr>
            <a:r>
              <a:rPr lang="en-US" sz="1900" dirty="0" smtClean="0"/>
              <a:t>Education via sport;</a:t>
            </a:r>
          </a:p>
          <a:p>
            <a:pPr marL="628650" indent="-514350">
              <a:spcAft>
                <a:spcPts val="1000"/>
              </a:spcAft>
              <a:buAutoNum type="romanLcParenBoth"/>
            </a:pPr>
            <a:r>
              <a:rPr lang="en-US" sz="1900" dirty="0" smtClean="0"/>
              <a:t>Sport as a promoter of the Right to Health;</a:t>
            </a:r>
          </a:p>
          <a:p>
            <a:pPr marL="628650" indent="-514350">
              <a:spcAft>
                <a:spcPts val="1000"/>
              </a:spcAft>
              <a:buFont typeface="Arial" panose="020B0604020202020204" pitchFamily="34" charset="0"/>
              <a:buAutoNum type="romanLcParenBoth"/>
            </a:pPr>
            <a:r>
              <a:rPr lang="en-US" sz="1900" dirty="0" smtClean="0"/>
              <a:t> </a:t>
            </a:r>
            <a:r>
              <a:rPr lang="en-US" sz="1900" dirty="0"/>
              <a:t>Sport and the Right to </a:t>
            </a:r>
            <a:r>
              <a:rPr lang="en-US" sz="1900" dirty="0" smtClean="0"/>
              <a:t>Culture;</a:t>
            </a:r>
          </a:p>
          <a:p>
            <a:pPr marL="628650" indent="-514350">
              <a:spcAft>
                <a:spcPts val="1000"/>
              </a:spcAft>
              <a:buFont typeface="Arial" panose="020B0604020202020204" pitchFamily="34" charset="0"/>
              <a:buAutoNum type="romanLcParenBoth"/>
            </a:pPr>
            <a:r>
              <a:rPr lang="en-US" sz="1900" dirty="0"/>
              <a:t>Sport and the Right to a Fair and Equitable </a:t>
            </a:r>
            <a:r>
              <a:rPr lang="en-US" sz="1900" dirty="0" smtClean="0"/>
              <a:t>Trial</a:t>
            </a:r>
          </a:p>
          <a:p>
            <a:pPr marL="628650" indent="-514350">
              <a:spcAft>
                <a:spcPts val="1000"/>
              </a:spcAft>
              <a:buFont typeface="Arial" panose="020B0604020202020204" pitchFamily="34" charset="0"/>
              <a:buAutoNum type="romanLcParenBoth"/>
            </a:pPr>
            <a:r>
              <a:rPr lang="en-US" sz="1900" dirty="0"/>
              <a:t>Sport and the Right to Peace</a:t>
            </a:r>
            <a:endParaRPr lang="pt-PT" sz="1900" dirty="0"/>
          </a:p>
          <a:p>
            <a:pPr marL="628650" indent="-514350">
              <a:spcAft>
                <a:spcPts val="1000"/>
              </a:spcAft>
              <a:buFont typeface="Arial" panose="020B0604020202020204" pitchFamily="34" charset="0"/>
              <a:buAutoNum type="romanLcParenBoth"/>
            </a:pPr>
            <a:endParaRPr lang="pt-PT" sz="2000" dirty="0"/>
          </a:p>
          <a:p>
            <a:pPr marL="628650" indent="-514350">
              <a:spcAft>
                <a:spcPts val="1000"/>
              </a:spcAft>
              <a:buFont typeface="Arial" panose="020B0604020202020204" pitchFamily="34" charset="0"/>
              <a:buAutoNum type="romanLcParenBoth"/>
            </a:pPr>
            <a:endParaRPr lang="pt-PT" sz="2000" dirty="0"/>
          </a:p>
          <a:p>
            <a:pPr marL="628650" indent="-514350">
              <a:spcAft>
                <a:spcPts val="1000"/>
              </a:spcAft>
              <a:buAutoNum type="romanLcParenBoth"/>
            </a:pPr>
            <a:endParaRPr lang="pt-PT" sz="2400" dirty="0"/>
          </a:p>
          <a:p>
            <a:pPr marL="114300" lvl="0" indent="0">
              <a:spcAft>
                <a:spcPts val="1000"/>
              </a:spcAft>
              <a:buNone/>
            </a:pPr>
            <a:endParaRPr lang="en-US" sz="2200" dirty="0">
              <a:effectLst/>
            </a:endParaRPr>
          </a:p>
          <a:p>
            <a:endParaRPr lang="en-US" sz="2200" dirty="0"/>
          </a:p>
        </p:txBody>
      </p:sp>
      <p:sp>
        <p:nvSpPr>
          <p:cNvPr id="4" name="Datumsplatzhalter 3">
            <a:extLst>
              <a:ext uri="{FF2B5EF4-FFF2-40B4-BE49-F238E27FC236}">
                <a16:creationId xmlns:a16="http://schemas.microsoft.com/office/drawing/2014/main" xmlns="" id="{C75CC3A2-ED33-4BC0-9007-4B833F78DA3A}"/>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defRPr/>
            </a:pPr>
            <a:fld id="{FCC46BD1-24D3-4299-9489-A33176FF3CB7}" type="datetime1">
              <a:rPr lang="en-US">
                <a:solidFill>
                  <a:srgbClr val="FFFFFF"/>
                </a:solidFill>
                <a:latin typeface="Calibri" panose="020F0502020204030204"/>
              </a:rPr>
              <a:pPr>
                <a:spcAft>
                  <a:spcPts val="600"/>
                </a:spcAft>
                <a:defRPr/>
              </a:pPr>
              <a:t>7/15/2022</a:t>
            </a:fld>
            <a:endParaRPr lang="en-US">
              <a:solidFill>
                <a:srgbClr val="FFFFFF"/>
              </a:solidFill>
              <a:latin typeface="Calibri" panose="020F0502020204030204"/>
            </a:endParaRPr>
          </a:p>
        </p:txBody>
      </p:sp>
      <p:sp>
        <p:nvSpPr>
          <p:cNvPr id="5" name="Fußzeilenplatzhalter 4">
            <a:extLst>
              <a:ext uri="{FF2B5EF4-FFF2-40B4-BE49-F238E27FC236}">
                <a16:creationId xmlns:a16="http://schemas.microsoft.com/office/drawing/2014/main" xmlns="" id="{02033445-AE73-4A3A-9AD5-C684803306BC}"/>
              </a:ext>
            </a:extLst>
          </p:cNvPr>
          <p:cNvSpPr>
            <a:spLocks noGrp="1"/>
          </p:cNvSpPr>
          <p:nvPr>
            <p:ph type="ftr" sz="quarter" idx="11"/>
          </p:nvPr>
        </p:nvSpPr>
        <p:spPr>
          <a:xfrm>
            <a:off x="5297762" y="6356350"/>
            <a:ext cx="4114800" cy="365125"/>
          </a:xfrm>
        </p:spPr>
        <p:txBody>
          <a:bodyPr vert="horz" lIns="91440" tIns="45720" rIns="91440" bIns="45720" rtlCol="0" anchor="ctr">
            <a:normAutofit/>
          </a:bodyPr>
          <a:lstStyle/>
          <a:p>
            <a:pPr algn="l">
              <a:spcAft>
                <a:spcPts val="600"/>
              </a:spcAft>
              <a:defRPr/>
            </a:pPr>
            <a:r>
              <a:rPr lang="en-US" kern="1200" dirty="0">
                <a:solidFill>
                  <a:prstClr val="black">
                    <a:tint val="75000"/>
                  </a:prstClr>
                </a:solidFill>
                <a:latin typeface="Calibri" panose="020F0502020204030204"/>
                <a:ea typeface="+mn-ea"/>
                <a:cs typeface="+mn-cs"/>
              </a:rPr>
              <a:t>PIERRE DE COUBERTIN &amp; HUMAN RIGHTS</a:t>
            </a:r>
          </a:p>
        </p:txBody>
      </p:sp>
      <p:sp>
        <p:nvSpPr>
          <p:cNvPr id="6" name="Foliennummernplatzhalter 5">
            <a:extLst>
              <a:ext uri="{FF2B5EF4-FFF2-40B4-BE49-F238E27FC236}">
                <a16:creationId xmlns:a16="http://schemas.microsoft.com/office/drawing/2014/main" xmlns="" id="{F0100472-04C8-4300-977B-4655CBFE268B}"/>
              </a:ext>
            </a:extLst>
          </p:cNvPr>
          <p:cNvSpPr>
            <a:spLocks noGrp="1"/>
          </p:cNvSpPr>
          <p:nvPr>
            <p:ph type="sldNum" sz="quarter" idx="12"/>
          </p:nvPr>
        </p:nvSpPr>
        <p:spPr>
          <a:xfrm>
            <a:off x="10052978" y="6356350"/>
            <a:ext cx="1300821" cy="365125"/>
          </a:xfrm>
        </p:spPr>
        <p:txBody>
          <a:bodyPr vert="horz" lIns="91440" tIns="45720" rIns="91440" bIns="45720" rtlCol="0" anchor="ctr">
            <a:normAutofit/>
          </a:bodyPr>
          <a:lstStyle/>
          <a:p>
            <a:pPr>
              <a:spcAft>
                <a:spcPts val="600"/>
              </a:spcAft>
              <a:defRPr/>
            </a:pPr>
            <a:fld id="{AB4A606B-7E9A-4A1B-A681-63123837E35F}" type="slidenum">
              <a:rPr lang="en-US" smtClean="0">
                <a:solidFill>
                  <a:prstClr val="black">
                    <a:tint val="75000"/>
                  </a:prstClr>
                </a:solidFill>
                <a:latin typeface="Calibri" panose="020F0502020204030204"/>
              </a:rPr>
              <a:pPr>
                <a:spcAft>
                  <a:spcPts val="600"/>
                </a:spcAft>
                <a:defRPr/>
              </a:pPr>
              <a:t>10</a:t>
            </a:fld>
            <a:endParaRPr 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650319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6" name="Rectangle 13">
            <a:extLst>
              <a:ext uri="{FF2B5EF4-FFF2-40B4-BE49-F238E27FC236}">
                <a16:creationId xmlns:a16="http://schemas.microsoft.com/office/drawing/2014/main" xmlns="" id="{D1D34770-47A8-402C-AF23-2B653F2D88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AD58A0E0-C383-8BBD-D500-A124792EEAAF}"/>
              </a:ext>
            </a:extLst>
          </p:cNvPr>
          <p:cNvSpPr>
            <a:spLocks noGrp="1"/>
          </p:cNvSpPr>
          <p:nvPr>
            <p:ph type="title"/>
          </p:nvPr>
        </p:nvSpPr>
        <p:spPr>
          <a:xfrm>
            <a:off x="836679" y="723898"/>
            <a:ext cx="6002110" cy="1495425"/>
          </a:xfrm>
        </p:spPr>
        <p:txBody>
          <a:bodyPr vert="horz" lIns="91440" tIns="45720" rIns="91440" bIns="45720" rtlCol="0" anchor="ctr">
            <a:normAutofit/>
          </a:bodyPr>
          <a:lstStyle/>
          <a:p>
            <a:r>
              <a:rPr lang="en-US" sz="4000" b="1" dirty="0" smtClean="0"/>
              <a:t>2.1. EDUCATION VIA SPORT </a:t>
            </a:r>
            <a:endParaRPr lang="en-US" sz="4000" b="1" dirty="0"/>
          </a:p>
        </p:txBody>
      </p:sp>
      <p:sp>
        <p:nvSpPr>
          <p:cNvPr id="3" name="Content Placeholder 2">
            <a:extLst>
              <a:ext uri="{FF2B5EF4-FFF2-40B4-BE49-F238E27FC236}">
                <a16:creationId xmlns:a16="http://schemas.microsoft.com/office/drawing/2014/main" xmlns="" id="{3B02D741-581E-C4EB-0B4A-D9FB27855F5E}"/>
              </a:ext>
            </a:extLst>
          </p:cNvPr>
          <p:cNvSpPr>
            <a:spLocks noGrp="1"/>
          </p:cNvSpPr>
          <p:nvPr>
            <p:ph sz="half" idx="1"/>
          </p:nvPr>
        </p:nvSpPr>
        <p:spPr>
          <a:xfrm>
            <a:off x="836680" y="2405067"/>
            <a:ext cx="6002110" cy="3729034"/>
          </a:xfrm>
        </p:spPr>
        <p:txBody>
          <a:bodyPr vert="horz" lIns="91440" tIns="45720" rIns="91440" bIns="45720" rtlCol="0">
            <a:normAutofit lnSpcReduction="10000"/>
          </a:bodyPr>
          <a:lstStyle/>
          <a:p>
            <a:pPr algn="just"/>
            <a:r>
              <a:rPr lang="en-US" sz="2400" dirty="0" smtClean="0"/>
              <a:t>Coubertin’s project (athletic education): </a:t>
            </a:r>
            <a:r>
              <a:rPr lang="en-US" sz="2400" dirty="0"/>
              <a:t>more an educational project that a sport project – sport primarily as an educational resource (not the education of the body, or by the body, but the education of the human being, as a whole</a:t>
            </a:r>
            <a:r>
              <a:rPr lang="en-US" sz="2400" dirty="0" smtClean="0"/>
              <a:t>). </a:t>
            </a:r>
            <a:endParaRPr lang="pt-PT" sz="2400" dirty="0"/>
          </a:p>
          <a:p>
            <a:pPr marL="0" indent="0" algn="just">
              <a:buNone/>
            </a:pPr>
            <a:r>
              <a:rPr lang="en-US" sz="2400" dirty="0"/>
              <a:t> </a:t>
            </a:r>
            <a:endParaRPr lang="pt-PT" sz="2400" dirty="0"/>
          </a:p>
          <a:p>
            <a:pPr algn="just"/>
            <a:r>
              <a:rPr lang="en-US" sz="2400" dirty="0" smtClean="0"/>
              <a:t>Building </a:t>
            </a:r>
            <a:r>
              <a:rPr lang="en-US" sz="2400" dirty="0"/>
              <a:t>a character through sport: Olympic Games as a symbol/example to fortify the objectives of sport</a:t>
            </a:r>
            <a:endParaRPr lang="pt-PT" sz="2400" dirty="0"/>
          </a:p>
          <a:p>
            <a:pPr marL="0" indent="0">
              <a:buNone/>
            </a:pPr>
            <a:r>
              <a:rPr lang="en-US" sz="2400" dirty="0"/>
              <a:t> </a:t>
            </a:r>
            <a:endParaRPr lang="pt-PT" sz="2400" dirty="0"/>
          </a:p>
          <a:p>
            <a:pPr algn="just"/>
            <a:endParaRPr lang="en-US" sz="2400" dirty="0">
              <a:effectLst/>
            </a:endParaRPr>
          </a:p>
          <a:p>
            <a:endParaRPr lang="en-US" sz="2000" dirty="0"/>
          </a:p>
        </p:txBody>
      </p:sp>
      <p:sp>
        <p:nvSpPr>
          <p:cNvPr id="5" name="Date Placeholder 4">
            <a:extLst>
              <a:ext uri="{FF2B5EF4-FFF2-40B4-BE49-F238E27FC236}">
                <a16:creationId xmlns:a16="http://schemas.microsoft.com/office/drawing/2014/main" xmlns="" id="{F2C45E65-3A72-D260-3CED-661DC1973B27}"/>
              </a:ext>
            </a:extLst>
          </p:cNvPr>
          <p:cNvSpPr>
            <a:spLocks noGrp="1"/>
          </p:cNvSpPr>
          <p:nvPr>
            <p:ph type="dt" sz="half" idx="10"/>
          </p:nvPr>
        </p:nvSpPr>
        <p:spPr>
          <a:xfrm>
            <a:off x="838200" y="6356350"/>
            <a:ext cx="2164746" cy="365125"/>
          </a:xfrm>
        </p:spPr>
        <p:txBody>
          <a:bodyPr vert="horz" lIns="91440" tIns="45720" rIns="91440" bIns="45720" rtlCol="0" anchor="ctr">
            <a:normAutofit/>
          </a:bodyPr>
          <a:lstStyle/>
          <a:p>
            <a:pPr>
              <a:spcAft>
                <a:spcPts val="600"/>
              </a:spcAft>
              <a:defRPr/>
            </a:pPr>
            <a:fld id="{932C3ABA-6E75-4983-80C1-8A419A7A9019}" type="datetime1">
              <a:rPr lang="en-US" smtClean="0">
                <a:solidFill>
                  <a:prstClr val="black">
                    <a:tint val="75000"/>
                  </a:prstClr>
                </a:solidFill>
                <a:latin typeface="Calibri" panose="020F0502020204030204"/>
              </a:rPr>
              <a:pPr>
                <a:spcAft>
                  <a:spcPts val="600"/>
                </a:spcAft>
                <a:defRPr/>
              </a:pPr>
              <a:t>7/15/2022</a:t>
            </a:fld>
            <a:endParaRPr lang="en-US">
              <a:solidFill>
                <a:prstClr val="black">
                  <a:tint val="75000"/>
                </a:prstClr>
              </a:solidFill>
              <a:latin typeface="Calibri" panose="020F0502020204030204"/>
            </a:endParaRPr>
          </a:p>
        </p:txBody>
      </p:sp>
      <p:sp>
        <p:nvSpPr>
          <p:cNvPr id="6" name="Footer Placeholder 5">
            <a:extLst>
              <a:ext uri="{FF2B5EF4-FFF2-40B4-BE49-F238E27FC236}">
                <a16:creationId xmlns:a16="http://schemas.microsoft.com/office/drawing/2014/main" xmlns="" id="{8D621929-24E9-95D8-5310-5D7EEEF2E8C4}"/>
              </a:ext>
            </a:extLst>
          </p:cNvPr>
          <p:cNvSpPr>
            <a:spLocks noGrp="1"/>
          </p:cNvSpPr>
          <p:nvPr>
            <p:ph type="ftr" sz="quarter" idx="11"/>
          </p:nvPr>
        </p:nvSpPr>
        <p:spPr>
          <a:xfrm>
            <a:off x="3195473" y="6356350"/>
            <a:ext cx="3811437" cy="365125"/>
          </a:xfrm>
        </p:spPr>
        <p:txBody>
          <a:bodyPr vert="horz" lIns="91440" tIns="45720" rIns="91440" bIns="45720" rtlCol="0" anchor="ctr">
            <a:normAutofit/>
          </a:bodyPr>
          <a:lstStyle/>
          <a:p>
            <a:pPr algn="l">
              <a:spcAft>
                <a:spcPts val="600"/>
              </a:spcAft>
              <a:defRPr/>
            </a:pPr>
            <a:r>
              <a:rPr lang="en-US" dirty="0">
                <a:solidFill>
                  <a:prstClr val="black">
                    <a:tint val="75000"/>
                  </a:prstClr>
                </a:solidFill>
              </a:rPr>
              <a:t>PIERRE DE COUBERTIN &amp; HUMAN </a:t>
            </a:r>
            <a:r>
              <a:rPr lang="en-US" dirty="0" smtClean="0">
                <a:solidFill>
                  <a:prstClr val="black">
                    <a:tint val="75000"/>
                  </a:prstClr>
                </a:solidFill>
              </a:rPr>
              <a:t>RIGHTS</a:t>
            </a:r>
            <a:endParaRPr lang="en-US" kern="1200" dirty="0">
              <a:solidFill>
                <a:prstClr val="black">
                  <a:tint val="75000"/>
                </a:prstClr>
              </a:solidFill>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97CED32B-486C-1780-7444-E6B5427EB73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B4A606B-7E9A-4A1B-A681-63123837E35F}" type="slidenum">
              <a:rPr lang="en-US">
                <a:solidFill>
                  <a:srgbClr val="FFFFFF"/>
                </a:solidFill>
                <a:latin typeface="Calibri" panose="020F0502020204030204"/>
              </a:rPr>
              <a:pPr>
                <a:spcAft>
                  <a:spcPts val="600"/>
                </a:spcAft>
                <a:defRPr/>
              </a:pPr>
              <a:t>11</a:t>
            </a:fld>
            <a:endParaRPr lang="en-US">
              <a:solidFill>
                <a:srgbClr val="FFFFFF"/>
              </a:solidFill>
              <a:latin typeface="Calibri" panose="020F0502020204030204"/>
            </a:endParaRPr>
          </a:p>
        </p:txBody>
      </p:sp>
      <p:pic>
        <p:nvPicPr>
          <p:cNvPr id="9" name="Content Placeholder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8182304" y="3429000"/>
            <a:ext cx="2438400" cy="1621536"/>
          </a:xfrm>
        </p:spPr>
      </p:pic>
    </p:spTree>
    <p:extLst>
      <p:ext uri="{BB962C8B-B14F-4D97-AF65-F5344CB8AC3E}">
        <p14:creationId xmlns:p14="http://schemas.microsoft.com/office/powerpoint/2010/main" val="1525018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661526-49FA-1CF8-DF46-C3B04C30945A}"/>
              </a:ext>
            </a:extLst>
          </p:cNvPr>
          <p:cNvSpPr>
            <a:spLocks noGrp="1"/>
          </p:cNvSpPr>
          <p:nvPr>
            <p:ph type="title"/>
          </p:nvPr>
        </p:nvSpPr>
        <p:spPr/>
        <p:txBody>
          <a:bodyPr/>
          <a:lstStyle/>
          <a:p>
            <a:pPr algn="ctr"/>
            <a:r>
              <a:rPr lang="en-US" b="1" dirty="0"/>
              <a:t>2.1. EDUCATION VIA SPORT </a:t>
            </a:r>
            <a:endParaRPr lang="pt-PT" b="1" dirty="0"/>
          </a:p>
        </p:txBody>
      </p:sp>
      <p:sp>
        <p:nvSpPr>
          <p:cNvPr id="3" name="Content Placeholder 2">
            <a:extLst>
              <a:ext uri="{FF2B5EF4-FFF2-40B4-BE49-F238E27FC236}">
                <a16:creationId xmlns:a16="http://schemas.microsoft.com/office/drawing/2014/main" xmlns="" id="{B37470A7-4E41-FF70-61B1-B1B41E3C92DB}"/>
              </a:ext>
            </a:extLst>
          </p:cNvPr>
          <p:cNvSpPr>
            <a:spLocks noGrp="1"/>
          </p:cNvSpPr>
          <p:nvPr>
            <p:ph sz="half" idx="1"/>
          </p:nvPr>
        </p:nvSpPr>
        <p:spPr/>
        <p:txBody>
          <a:bodyPr>
            <a:normAutofit fontScale="55000" lnSpcReduction="20000"/>
          </a:bodyPr>
          <a:lstStyle/>
          <a:p>
            <a:endParaRPr lang="en-US" dirty="0" smtClean="0"/>
          </a:p>
          <a:p>
            <a:pPr algn="just"/>
            <a:r>
              <a:rPr lang="en-US" sz="3600" dirty="0" smtClean="0"/>
              <a:t>Education </a:t>
            </a:r>
            <a:r>
              <a:rPr lang="en-US" sz="3600" dirty="0"/>
              <a:t>(of the body and the mind through </a:t>
            </a:r>
            <a:r>
              <a:rPr lang="en-US" sz="3600" dirty="0" smtClean="0"/>
              <a:t>sport</a:t>
            </a:r>
            <a:r>
              <a:rPr lang="en-US" sz="3600" dirty="0"/>
              <a:t>) as an “</a:t>
            </a:r>
            <a:r>
              <a:rPr lang="en-US" sz="3600" i="1" dirty="0"/>
              <a:t>initial phase of life</a:t>
            </a:r>
            <a:r>
              <a:rPr lang="en-US" sz="3600" dirty="0"/>
              <a:t>”, a source of human progress, an ethical challenge: central ideas of the Olympic Movement</a:t>
            </a:r>
            <a:endParaRPr lang="pt-PT" sz="3600" dirty="0"/>
          </a:p>
          <a:p>
            <a:pPr marL="0" indent="0" algn="just">
              <a:buNone/>
            </a:pPr>
            <a:r>
              <a:rPr lang="en-US" sz="3600" dirty="0"/>
              <a:t> </a:t>
            </a:r>
            <a:endParaRPr lang="pt-PT" sz="3600" dirty="0"/>
          </a:p>
          <a:p>
            <a:pPr algn="just"/>
            <a:r>
              <a:rPr lang="en-US" sz="3600" dirty="0" smtClean="0"/>
              <a:t>Education </a:t>
            </a:r>
            <a:r>
              <a:rPr lang="en-US" sz="3600" dirty="0"/>
              <a:t>for Peace: “</a:t>
            </a:r>
            <a:r>
              <a:rPr lang="en-US" sz="3600" i="1" dirty="0"/>
              <a:t>demand higher education in all countries as a basis for peace between peoples</a:t>
            </a:r>
            <a:r>
              <a:rPr lang="en-US" sz="3600" dirty="0"/>
              <a:t>” </a:t>
            </a:r>
            <a:r>
              <a:rPr lang="en-US" sz="3600" dirty="0" smtClean="0"/>
              <a:t>[sport </a:t>
            </a:r>
            <a:r>
              <a:rPr lang="en-US" sz="3600" dirty="0"/>
              <a:t>and physical education as a tool to put an end to aggressions – but not militarized athletics and gymnastics marked by authoritarianism, hierarchy, obedience, uniformity of conduct, disregarding pedagogy and promoting nationalism, militarism and </a:t>
            </a:r>
            <a:r>
              <a:rPr lang="en-US" sz="3600" dirty="0" smtClean="0"/>
              <a:t>war]</a:t>
            </a:r>
            <a:endParaRPr lang="pt-PT" sz="3600" dirty="0"/>
          </a:p>
          <a:p>
            <a:endParaRPr lang="pt-PT" dirty="0"/>
          </a:p>
        </p:txBody>
      </p:sp>
      <p:sp>
        <p:nvSpPr>
          <p:cNvPr id="5" name="Date Placeholder 4">
            <a:extLst>
              <a:ext uri="{FF2B5EF4-FFF2-40B4-BE49-F238E27FC236}">
                <a16:creationId xmlns:a16="http://schemas.microsoft.com/office/drawing/2014/main" xmlns="" id="{EEB990B7-B8D6-2D63-AFDE-653D24FA6C2A}"/>
              </a:ext>
            </a:extLst>
          </p:cNvPr>
          <p:cNvSpPr>
            <a:spLocks noGrp="1"/>
          </p:cNvSpPr>
          <p:nvPr>
            <p:ph type="dt" sz="half" idx="10"/>
          </p:nvPr>
        </p:nvSpPr>
        <p:spPr/>
        <p:txBody>
          <a:bodyPr/>
          <a:lstStyle/>
          <a:p>
            <a:fld id="{932C3ABA-6E75-4983-80C1-8A419A7A9019}" type="datetime1">
              <a:rPr lang="en-GB" smtClean="0"/>
              <a:t>15/07/2022</a:t>
            </a:fld>
            <a:endParaRPr lang="de-DE"/>
          </a:p>
        </p:txBody>
      </p:sp>
      <p:sp>
        <p:nvSpPr>
          <p:cNvPr id="6" name="Footer Placeholder 5">
            <a:extLst>
              <a:ext uri="{FF2B5EF4-FFF2-40B4-BE49-F238E27FC236}">
                <a16:creationId xmlns:a16="http://schemas.microsoft.com/office/drawing/2014/main" xmlns="" id="{06E46524-231C-6942-CFB1-38AF308ABA89}"/>
              </a:ext>
            </a:extLst>
          </p:cNvPr>
          <p:cNvSpPr>
            <a:spLocks noGrp="1"/>
          </p:cNvSpPr>
          <p:nvPr>
            <p:ph type="ftr" sz="quarter" idx="11"/>
          </p:nvPr>
        </p:nvSpPr>
        <p:spPr/>
        <p:txBody>
          <a:bodyPr/>
          <a:lstStyle/>
          <a:p>
            <a:r>
              <a:rPr lang="en-US" dirty="0">
                <a:solidFill>
                  <a:prstClr val="black">
                    <a:tint val="75000"/>
                  </a:prstClr>
                </a:solidFill>
              </a:rPr>
              <a:t>PIERRE DE COUBERTIN &amp; HUMAN RIGHTS</a:t>
            </a:r>
          </a:p>
          <a:p>
            <a:endParaRPr lang="de-DE" dirty="0"/>
          </a:p>
        </p:txBody>
      </p:sp>
      <p:sp>
        <p:nvSpPr>
          <p:cNvPr id="7" name="Slide Number Placeholder 6">
            <a:extLst>
              <a:ext uri="{FF2B5EF4-FFF2-40B4-BE49-F238E27FC236}">
                <a16:creationId xmlns:a16="http://schemas.microsoft.com/office/drawing/2014/main" xmlns="" id="{A3FB5B68-ADC7-8734-1576-3C48AA32CA55}"/>
              </a:ext>
            </a:extLst>
          </p:cNvPr>
          <p:cNvSpPr>
            <a:spLocks noGrp="1"/>
          </p:cNvSpPr>
          <p:nvPr>
            <p:ph type="sldNum" sz="quarter" idx="12"/>
          </p:nvPr>
        </p:nvSpPr>
        <p:spPr/>
        <p:txBody>
          <a:bodyPr/>
          <a:lstStyle/>
          <a:p>
            <a:fld id="{AB4A606B-7E9A-4A1B-A681-63123837E35F}" type="slidenum">
              <a:rPr lang="de-DE" smtClean="0"/>
              <a:t>12</a:t>
            </a:fld>
            <a:endParaRPr lang="de-DE"/>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347578" y="2430463"/>
            <a:ext cx="2830843" cy="3836987"/>
          </a:xfrm>
        </p:spPr>
      </p:pic>
    </p:spTree>
    <p:extLst>
      <p:ext uri="{BB962C8B-B14F-4D97-AF65-F5344CB8AC3E}">
        <p14:creationId xmlns:p14="http://schemas.microsoft.com/office/powerpoint/2010/main" val="18658182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6" name="Rectangle 13">
            <a:extLst>
              <a:ext uri="{FF2B5EF4-FFF2-40B4-BE49-F238E27FC236}">
                <a16:creationId xmlns:a16="http://schemas.microsoft.com/office/drawing/2014/main" xmlns="" id="{D1D34770-47A8-402C-AF23-2B653F2D88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AD58A0E0-C383-8BBD-D500-A124792EEAAF}"/>
              </a:ext>
            </a:extLst>
          </p:cNvPr>
          <p:cNvSpPr>
            <a:spLocks noGrp="1"/>
          </p:cNvSpPr>
          <p:nvPr>
            <p:ph type="title"/>
          </p:nvPr>
        </p:nvSpPr>
        <p:spPr>
          <a:xfrm>
            <a:off x="836679" y="723898"/>
            <a:ext cx="6002110" cy="1495425"/>
          </a:xfrm>
        </p:spPr>
        <p:txBody>
          <a:bodyPr vert="horz" lIns="91440" tIns="45720" rIns="91440" bIns="45720" rtlCol="0" anchor="ctr">
            <a:normAutofit/>
          </a:bodyPr>
          <a:lstStyle/>
          <a:p>
            <a:r>
              <a:rPr lang="en-US" sz="4000" b="1" dirty="0"/>
              <a:t>2.1. EDUCATION VIA SPORT </a:t>
            </a:r>
            <a:endParaRPr lang="en-US" sz="4000" b="1" dirty="0"/>
          </a:p>
        </p:txBody>
      </p:sp>
      <p:sp>
        <p:nvSpPr>
          <p:cNvPr id="3" name="Content Placeholder 2">
            <a:extLst>
              <a:ext uri="{FF2B5EF4-FFF2-40B4-BE49-F238E27FC236}">
                <a16:creationId xmlns:a16="http://schemas.microsoft.com/office/drawing/2014/main" xmlns="" id="{3B02D741-581E-C4EB-0B4A-D9FB27855F5E}"/>
              </a:ext>
            </a:extLst>
          </p:cNvPr>
          <p:cNvSpPr>
            <a:spLocks noGrp="1"/>
          </p:cNvSpPr>
          <p:nvPr>
            <p:ph sz="half" idx="1"/>
          </p:nvPr>
        </p:nvSpPr>
        <p:spPr>
          <a:xfrm>
            <a:off x="836680" y="2405067"/>
            <a:ext cx="6002110" cy="3729034"/>
          </a:xfrm>
        </p:spPr>
        <p:txBody>
          <a:bodyPr vert="horz" lIns="91440" tIns="45720" rIns="91440" bIns="45720" rtlCol="0">
            <a:normAutofit lnSpcReduction="10000"/>
          </a:bodyPr>
          <a:lstStyle/>
          <a:p>
            <a:pPr marL="0" indent="0">
              <a:buNone/>
            </a:pPr>
            <a:r>
              <a:rPr lang="en-US" sz="2400" dirty="0" err="1" smtClean="0"/>
              <a:t>Coubertins</a:t>
            </a:r>
            <a:r>
              <a:rPr lang="en-US" sz="2400" dirty="0"/>
              <a:t>’ </a:t>
            </a:r>
            <a:r>
              <a:rPr lang="en-US" sz="2400" dirty="0" err="1"/>
              <a:t>ideias</a:t>
            </a:r>
            <a:r>
              <a:rPr lang="en-US" sz="2400" dirty="0"/>
              <a:t> reflected on Article 26 (2) of the UDHR: </a:t>
            </a:r>
            <a:endParaRPr lang="en-US" sz="2400" dirty="0" smtClean="0"/>
          </a:p>
          <a:p>
            <a:pPr marL="0" indent="0">
              <a:buNone/>
            </a:pPr>
            <a:endParaRPr lang="en-US" sz="2400" dirty="0" smtClean="0"/>
          </a:p>
          <a:p>
            <a:pPr marL="0" indent="0" algn="just">
              <a:buNone/>
            </a:pPr>
            <a:r>
              <a:rPr lang="en-US" sz="2400" dirty="0" smtClean="0"/>
              <a:t>“</a:t>
            </a:r>
            <a:r>
              <a:rPr lang="en-US" sz="2400" i="1" dirty="0"/>
              <a:t>Education shall be directed to the </a:t>
            </a:r>
            <a:r>
              <a:rPr lang="en-US" sz="2400" i="1" u="sng" dirty="0"/>
              <a:t>full development of the human personality</a:t>
            </a:r>
            <a:r>
              <a:rPr lang="en-US" sz="2400" i="1" dirty="0"/>
              <a:t> and to the strengthening of respect for human rights and fundamental freedoms. It shall promote </a:t>
            </a:r>
            <a:r>
              <a:rPr lang="en-US" sz="2400" i="1" u="sng" dirty="0"/>
              <a:t>understanding</a:t>
            </a:r>
            <a:r>
              <a:rPr lang="en-US" sz="2400" i="1" dirty="0"/>
              <a:t>, </a:t>
            </a:r>
            <a:r>
              <a:rPr lang="en-US" sz="2400" i="1" u="sng" dirty="0"/>
              <a:t>tolerance</a:t>
            </a:r>
            <a:r>
              <a:rPr lang="en-US" sz="2400" i="1" dirty="0"/>
              <a:t> and </a:t>
            </a:r>
            <a:r>
              <a:rPr lang="en-US" sz="2400" i="1" u="sng" dirty="0"/>
              <a:t>friendship</a:t>
            </a:r>
            <a:r>
              <a:rPr lang="en-US" sz="2400" i="1" dirty="0"/>
              <a:t> among </a:t>
            </a:r>
            <a:r>
              <a:rPr lang="en-US" sz="2400" i="1" u="sng" dirty="0"/>
              <a:t>all nations</a:t>
            </a:r>
            <a:r>
              <a:rPr lang="en-US" sz="2400" i="1" dirty="0"/>
              <a:t>, racial and religions groups, and shall further the activities of the United Nations for the </a:t>
            </a:r>
            <a:r>
              <a:rPr lang="en-US" sz="2400" i="1" u="sng" dirty="0"/>
              <a:t>maintenance of peace</a:t>
            </a:r>
            <a:r>
              <a:rPr lang="en-US" sz="2400" dirty="0"/>
              <a:t>” </a:t>
            </a:r>
            <a:endParaRPr lang="pt-PT" sz="2400" dirty="0"/>
          </a:p>
          <a:p>
            <a:pPr marL="0" indent="0">
              <a:buNone/>
            </a:pPr>
            <a:endParaRPr lang="en-US" sz="2400" dirty="0">
              <a:effectLst/>
            </a:endParaRPr>
          </a:p>
          <a:p>
            <a:endParaRPr lang="en-US" sz="2000" dirty="0"/>
          </a:p>
        </p:txBody>
      </p:sp>
      <p:sp>
        <p:nvSpPr>
          <p:cNvPr id="5" name="Date Placeholder 4">
            <a:extLst>
              <a:ext uri="{FF2B5EF4-FFF2-40B4-BE49-F238E27FC236}">
                <a16:creationId xmlns:a16="http://schemas.microsoft.com/office/drawing/2014/main" xmlns="" id="{F2C45E65-3A72-D260-3CED-661DC1973B27}"/>
              </a:ext>
            </a:extLst>
          </p:cNvPr>
          <p:cNvSpPr>
            <a:spLocks noGrp="1"/>
          </p:cNvSpPr>
          <p:nvPr>
            <p:ph type="dt" sz="half" idx="10"/>
          </p:nvPr>
        </p:nvSpPr>
        <p:spPr>
          <a:xfrm>
            <a:off x="838200" y="6356350"/>
            <a:ext cx="2164746" cy="365125"/>
          </a:xfrm>
        </p:spPr>
        <p:txBody>
          <a:bodyPr vert="horz" lIns="91440" tIns="45720" rIns="91440" bIns="45720" rtlCol="0" anchor="ctr">
            <a:normAutofit/>
          </a:bodyPr>
          <a:lstStyle/>
          <a:p>
            <a:pPr>
              <a:spcAft>
                <a:spcPts val="600"/>
              </a:spcAft>
              <a:defRPr/>
            </a:pPr>
            <a:fld id="{932C3ABA-6E75-4983-80C1-8A419A7A9019}" type="datetime1">
              <a:rPr lang="en-US" smtClean="0">
                <a:solidFill>
                  <a:prstClr val="black">
                    <a:tint val="75000"/>
                  </a:prstClr>
                </a:solidFill>
                <a:latin typeface="Calibri" panose="020F0502020204030204"/>
              </a:rPr>
              <a:pPr>
                <a:spcAft>
                  <a:spcPts val="600"/>
                </a:spcAft>
                <a:defRPr/>
              </a:pPr>
              <a:t>7/15/2022</a:t>
            </a:fld>
            <a:endParaRPr lang="en-US">
              <a:solidFill>
                <a:prstClr val="black">
                  <a:tint val="75000"/>
                </a:prstClr>
              </a:solidFill>
              <a:latin typeface="Calibri" panose="020F0502020204030204"/>
            </a:endParaRPr>
          </a:p>
        </p:txBody>
      </p:sp>
      <p:sp>
        <p:nvSpPr>
          <p:cNvPr id="6" name="Footer Placeholder 5">
            <a:extLst>
              <a:ext uri="{FF2B5EF4-FFF2-40B4-BE49-F238E27FC236}">
                <a16:creationId xmlns:a16="http://schemas.microsoft.com/office/drawing/2014/main" xmlns="" id="{8D621929-24E9-95D8-5310-5D7EEEF2E8C4}"/>
              </a:ext>
            </a:extLst>
          </p:cNvPr>
          <p:cNvSpPr>
            <a:spLocks noGrp="1"/>
          </p:cNvSpPr>
          <p:nvPr>
            <p:ph type="ftr" sz="quarter" idx="11"/>
          </p:nvPr>
        </p:nvSpPr>
        <p:spPr>
          <a:xfrm>
            <a:off x="3195473" y="6356350"/>
            <a:ext cx="3811437" cy="365125"/>
          </a:xfrm>
        </p:spPr>
        <p:txBody>
          <a:bodyPr vert="horz" lIns="91440" tIns="45720" rIns="91440" bIns="45720" rtlCol="0" anchor="ctr">
            <a:normAutofit/>
          </a:bodyPr>
          <a:lstStyle/>
          <a:p>
            <a:pPr algn="l">
              <a:spcAft>
                <a:spcPts val="600"/>
              </a:spcAft>
              <a:defRPr/>
            </a:pPr>
            <a:r>
              <a:rPr lang="en-US" dirty="0" smtClean="0">
                <a:solidFill>
                  <a:prstClr val="black">
                    <a:tint val="75000"/>
                  </a:prstClr>
                </a:solidFill>
              </a:rPr>
              <a:t>PIERRE </a:t>
            </a:r>
            <a:r>
              <a:rPr lang="en-US" dirty="0">
                <a:solidFill>
                  <a:prstClr val="black">
                    <a:tint val="75000"/>
                  </a:prstClr>
                </a:solidFill>
              </a:rPr>
              <a:t>DE COUBERTIN &amp; HUMAN RIGHTS</a:t>
            </a:r>
          </a:p>
          <a:p>
            <a:pPr algn="l">
              <a:spcAft>
                <a:spcPts val="600"/>
              </a:spcAft>
              <a:defRPr/>
            </a:pPr>
            <a:endParaRPr lang="en-US" kern="1200" dirty="0">
              <a:solidFill>
                <a:prstClr val="black">
                  <a:tint val="75000"/>
                </a:prstClr>
              </a:solidFill>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97CED32B-486C-1780-7444-E6B5427EB73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B4A606B-7E9A-4A1B-A681-63123837E35F}" type="slidenum">
              <a:rPr lang="en-US">
                <a:solidFill>
                  <a:srgbClr val="FFFFFF"/>
                </a:solidFill>
                <a:latin typeface="Calibri" panose="020F0502020204030204"/>
              </a:rPr>
              <a:pPr>
                <a:spcAft>
                  <a:spcPts val="600"/>
                </a:spcAft>
                <a:defRPr/>
              </a:pPr>
              <a:t>13</a:t>
            </a:fld>
            <a:endParaRPr lang="en-US" dirty="0">
              <a:solidFill>
                <a:srgbClr val="FFFFFF"/>
              </a:solidFill>
              <a:latin typeface="Calibri" panose="020F0502020204030204"/>
            </a:endParaRPr>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85760" y="3183096"/>
            <a:ext cx="1554480" cy="2331720"/>
          </a:xfrm>
        </p:spPr>
      </p:pic>
    </p:spTree>
    <p:extLst>
      <p:ext uri="{BB962C8B-B14F-4D97-AF65-F5344CB8AC3E}">
        <p14:creationId xmlns:p14="http://schemas.microsoft.com/office/powerpoint/2010/main" val="20057249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xmlns="" id="{2C61293E-6EBE-43EF-A52C-9BEBFD7679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F450D57C-5088-536F-62AF-A94C59751798}"/>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3800" b="1" dirty="0" smtClean="0"/>
              <a:t>2.2. </a:t>
            </a:r>
            <a:r>
              <a:rPr lang="en-US" sz="3800" b="1" dirty="0" smtClean="0"/>
              <a:t>SPORT AS A PROMOTER OF THE RIGHT TO HEALTH</a:t>
            </a:r>
            <a:endParaRPr lang="en-US" sz="3800" b="1" dirty="0"/>
          </a:p>
        </p:txBody>
      </p:sp>
      <p:sp>
        <p:nvSpPr>
          <p:cNvPr id="16" name="sketchy line">
            <a:extLst>
              <a:ext uri="{FF2B5EF4-FFF2-40B4-BE49-F238E27FC236}">
                <a16:creationId xmlns:a16="http://schemas.microsoft.com/office/drawing/2014/main" xmlns="" id="{21540236-BFD5-4A9D-8840-4703E7F7682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xmlns="" id="{3A27E33E-096A-E15C-0499-BFDA14E88169}"/>
              </a:ext>
            </a:extLst>
          </p:cNvPr>
          <p:cNvSpPr>
            <a:spLocks noGrp="1"/>
          </p:cNvSpPr>
          <p:nvPr>
            <p:ph sz="half" idx="1"/>
          </p:nvPr>
        </p:nvSpPr>
        <p:spPr>
          <a:xfrm>
            <a:off x="5297762" y="2706624"/>
            <a:ext cx="6251110" cy="3483864"/>
          </a:xfrm>
        </p:spPr>
        <p:txBody>
          <a:bodyPr vert="horz" lIns="91440" tIns="45720" rIns="91440" bIns="45720" rtlCol="0">
            <a:normAutofit/>
          </a:bodyPr>
          <a:lstStyle/>
          <a:p>
            <a:endParaRPr lang="en-US" sz="1800" dirty="0"/>
          </a:p>
          <a:p>
            <a:r>
              <a:rPr lang="en-US" sz="1800" dirty="0" smtClean="0"/>
              <a:t>Coubertin</a:t>
            </a:r>
            <a:r>
              <a:rPr lang="en-US" sz="1800" dirty="0"/>
              <a:t>: </a:t>
            </a:r>
            <a:endParaRPr lang="en-US" sz="1800" dirty="0" smtClean="0"/>
          </a:p>
          <a:p>
            <a:pPr marL="0" indent="0">
              <a:buNone/>
            </a:pPr>
            <a:r>
              <a:rPr lang="en-US" sz="1800" dirty="0"/>
              <a:t>	</a:t>
            </a:r>
            <a:r>
              <a:rPr lang="en-US" sz="1800" dirty="0" smtClean="0"/>
              <a:t>“</a:t>
            </a:r>
            <a:r>
              <a:rPr lang="en-US" sz="1800" i="1" dirty="0"/>
              <a:t>good health is a prerequisite for a full life, as we lose </a:t>
            </a:r>
            <a:r>
              <a:rPr lang="en-US" sz="1800" i="1" dirty="0" smtClean="0"/>
              <a:t>	time </a:t>
            </a:r>
            <a:r>
              <a:rPr lang="en-US" sz="1800" i="1" dirty="0"/>
              <a:t>when we are ill, and time is money</a:t>
            </a:r>
            <a:r>
              <a:rPr lang="en-US" sz="1800" dirty="0"/>
              <a:t>”; </a:t>
            </a:r>
            <a:endParaRPr lang="en-US" sz="1800" dirty="0" smtClean="0"/>
          </a:p>
          <a:p>
            <a:pPr marL="0" indent="0">
              <a:buNone/>
            </a:pPr>
            <a:r>
              <a:rPr lang="en-US" sz="1800" dirty="0"/>
              <a:t>	</a:t>
            </a:r>
            <a:r>
              <a:rPr lang="en-US" sz="1800" dirty="0" smtClean="0"/>
              <a:t>“</a:t>
            </a:r>
            <a:r>
              <a:rPr lang="en-US" sz="1800" i="1" dirty="0" smtClean="0"/>
              <a:t>against 	excessive </a:t>
            </a:r>
            <a:r>
              <a:rPr lang="en-US" sz="1800" i="1" dirty="0"/>
              <a:t>training</a:t>
            </a:r>
            <a:r>
              <a:rPr lang="en-US" sz="1800" dirty="0"/>
              <a:t>”; </a:t>
            </a:r>
            <a:endParaRPr lang="en-US" sz="1800" dirty="0" smtClean="0"/>
          </a:p>
          <a:p>
            <a:pPr marL="0" indent="0">
              <a:buNone/>
            </a:pPr>
            <a:r>
              <a:rPr lang="en-US" sz="1800" dirty="0"/>
              <a:t>	</a:t>
            </a:r>
            <a:r>
              <a:rPr lang="en-US" sz="1800" dirty="0" smtClean="0"/>
              <a:t>“</a:t>
            </a:r>
            <a:r>
              <a:rPr lang="en-US" sz="1800" i="1" dirty="0"/>
              <a:t>development of a </a:t>
            </a:r>
            <a:r>
              <a:rPr lang="en-US" sz="1800" i="1" dirty="0" smtClean="0"/>
              <a:t>sport medicine based </a:t>
            </a:r>
            <a:r>
              <a:rPr lang="en-US" sz="1800" i="1" dirty="0"/>
              <a:t>on the </a:t>
            </a:r>
            <a:r>
              <a:rPr lang="en-US" sz="1800" i="1" dirty="0" smtClean="0"/>
              <a:t>state </a:t>
            </a:r>
            <a:r>
              <a:rPr lang="en-US" sz="1800" i="1" dirty="0"/>
              <a:t>of </a:t>
            </a:r>
            <a:r>
              <a:rPr lang="en-US" sz="1800" i="1" dirty="0" smtClean="0"/>
              <a:t>	health </a:t>
            </a:r>
            <a:r>
              <a:rPr lang="en-US" sz="1800" i="1" dirty="0"/>
              <a:t>rather than the </a:t>
            </a:r>
            <a:r>
              <a:rPr lang="en-US" sz="1800" i="1" dirty="0" smtClean="0"/>
              <a:t>morbid case</a:t>
            </a:r>
            <a:r>
              <a:rPr lang="en-US" sz="1800" i="1" dirty="0"/>
              <a:t>, </a:t>
            </a:r>
            <a:r>
              <a:rPr lang="en-US" sz="1800" i="1" dirty="0" smtClean="0"/>
              <a:t>which is very 	</a:t>
            </a:r>
            <a:r>
              <a:rPr lang="en-US" sz="1800" i="1" dirty="0" err="1" smtClean="0"/>
              <a:t>harply</a:t>
            </a:r>
            <a:r>
              <a:rPr lang="en-US" sz="1800" i="1" dirty="0" smtClean="0"/>
              <a:t> </a:t>
            </a:r>
            <a:r>
              <a:rPr lang="en-US" sz="1800" i="1" dirty="0"/>
              <a:t>focused on </a:t>
            </a:r>
            <a:r>
              <a:rPr lang="en-US" sz="1800" i="1" dirty="0" smtClean="0"/>
              <a:t>the examination of </a:t>
            </a:r>
            <a:r>
              <a:rPr lang="en-US" sz="1800" i="1" dirty="0"/>
              <a:t>the </a:t>
            </a:r>
            <a:r>
              <a:rPr lang="en-US" sz="1800" i="1" dirty="0" smtClean="0"/>
              <a:t>	individual’s </a:t>
            </a:r>
            <a:r>
              <a:rPr lang="en-US" sz="1800" i="1" dirty="0"/>
              <a:t>psychological </a:t>
            </a:r>
            <a:r>
              <a:rPr lang="en-US" sz="1800" i="1" dirty="0" smtClean="0"/>
              <a:t>characteristics</a:t>
            </a:r>
            <a:r>
              <a:rPr lang="en-US" sz="1800" dirty="0"/>
              <a:t>”. </a:t>
            </a:r>
            <a:endParaRPr lang="pt-PT" sz="1800" dirty="0"/>
          </a:p>
          <a:p>
            <a:endParaRPr lang="en-US" sz="1700" dirty="0"/>
          </a:p>
        </p:txBody>
      </p:sp>
      <p:sp>
        <p:nvSpPr>
          <p:cNvPr id="5" name="Date Placeholder 4">
            <a:extLst>
              <a:ext uri="{FF2B5EF4-FFF2-40B4-BE49-F238E27FC236}">
                <a16:creationId xmlns:a16="http://schemas.microsoft.com/office/drawing/2014/main" xmlns="" id="{B4E5F528-B6FE-9C14-FEB0-2471FC1770FA}"/>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defRPr/>
            </a:pPr>
            <a:fld id="{932C3ABA-6E75-4983-80C1-8A419A7A9019}" type="datetime1">
              <a:rPr lang="en-US">
                <a:solidFill>
                  <a:srgbClr val="FFFFFF"/>
                </a:solidFill>
                <a:latin typeface="Calibri" panose="020F0502020204030204"/>
              </a:rPr>
              <a:pPr>
                <a:spcAft>
                  <a:spcPts val="600"/>
                </a:spcAft>
                <a:defRPr/>
              </a:pPr>
              <a:t>7/15/2022</a:t>
            </a:fld>
            <a:endParaRPr lang="en-US">
              <a:solidFill>
                <a:srgbClr val="FFFFFF"/>
              </a:solidFill>
              <a:latin typeface="Calibri" panose="020F0502020204030204"/>
            </a:endParaRPr>
          </a:p>
        </p:txBody>
      </p:sp>
      <p:sp>
        <p:nvSpPr>
          <p:cNvPr id="6" name="Footer Placeholder 5">
            <a:extLst>
              <a:ext uri="{FF2B5EF4-FFF2-40B4-BE49-F238E27FC236}">
                <a16:creationId xmlns:a16="http://schemas.microsoft.com/office/drawing/2014/main" xmlns="" id="{3349FA89-32E7-695D-87CC-C74939DBB07F}"/>
              </a:ext>
            </a:extLst>
          </p:cNvPr>
          <p:cNvSpPr>
            <a:spLocks noGrp="1"/>
          </p:cNvSpPr>
          <p:nvPr>
            <p:ph type="ftr" sz="quarter" idx="11"/>
          </p:nvPr>
        </p:nvSpPr>
        <p:spPr>
          <a:xfrm>
            <a:off x="5297762" y="6356350"/>
            <a:ext cx="4114800" cy="365125"/>
          </a:xfrm>
        </p:spPr>
        <p:txBody>
          <a:bodyPr vert="horz" lIns="91440" tIns="45720" rIns="91440" bIns="45720" rtlCol="0" anchor="ctr">
            <a:normAutofit/>
          </a:bodyPr>
          <a:lstStyle/>
          <a:p>
            <a:pPr algn="l">
              <a:spcAft>
                <a:spcPts val="600"/>
              </a:spcAft>
              <a:defRPr/>
            </a:pPr>
            <a:r>
              <a:rPr lang="en-US" dirty="0">
                <a:solidFill>
                  <a:prstClr val="black">
                    <a:tint val="75000"/>
                  </a:prstClr>
                </a:solidFill>
              </a:rPr>
              <a:t>PIERRE DE COUBERTIN &amp; HUMAN RIGHTS</a:t>
            </a:r>
          </a:p>
          <a:p>
            <a:pPr algn="l">
              <a:spcAft>
                <a:spcPts val="600"/>
              </a:spcAft>
              <a:defRPr/>
            </a:pPr>
            <a:endParaRPr lang="en-US" kern="1200" dirty="0">
              <a:solidFill>
                <a:prstClr val="black">
                  <a:tint val="75000"/>
                </a:prstClr>
              </a:solidFill>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18D76A98-EB87-B12D-1AE4-2F071FB6710E}"/>
              </a:ext>
            </a:extLst>
          </p:cNvPr>
          <p:cNvSpPr>
            <a:spLocks noGrp="1"/>
          </p:cNvSpPr>
          <p:nvPr>
            <p:ph type="sldNum" sz="quarter" idx="12"/>
          </p:nvPr>
        </p:nvSpPr>
        <p:spPr>
          <a:xfrm>
            <a:off x="10052978" y="6356350"/>
            <a:ext cx="1300821" cy="365125"/>
          </a:xfrm>
        </p:spPr>
        <p:txBody>
          <a:bodyPr vert="horz" lIns="91440" tIns="45720" rIns="91440" bIns="45720" rtlCol="0" anchor="ctr">
            <a:normAutofit/>
          </a:bodyPr>
          <a:lstStyle/>
          <a:p>
            <a:pPr>
              <a:spcAft>
                <a:spcPts val="600"/>
              </a:spcAft>
              <a:defRPr/>
            </a:pPr>
            <a:fld id="{AB4A606B-7E9A-4A1B-A681-63123837E35F}" type="slidenum">
              <a:rPr lang="en-US" smtClean="0">
                <a:solidFill>
                  <a:prstClr val="black">
                    <a:tint val="75000"/>
                  </a:prstClr>
                </a:solidFill>
                <a:latin typeface="Calibri" panose="020F0502020204030204"/>
              </a:rPr>
              <a:pPr>
                <a:spcAft>
                  <a:spcPts val="600"/>
                </a:spcAft>
                <a:defRPr/>
              </a:pPr>
              <a:t>14</a:t>
            </a:fld>
            <a:endParaRPr lang="en-US">
              <a:solidFill>
                <a:prstClr val="black">
                  <a:tint val="75000"/>
                </a:prstClr>
              </a:solidFill>
              <a:latin typeface="Calibri" panose="020F0502020204030204"/>
            </a:endParaRPr>
          </a:p>
        </p:txBody>
      </p:sp>
      <p:pic>
        <p:nvPicPr>
          <p:cNvPr id="9" name="Content Placeholder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971179" y="2809100"/>
            <a:ext cx="3686503" cy="2054562"/>
          </a:xfrm>
        </p:spPr>
      </p:pic>
    </p:spTree>
    <p:extLst>
      <p:ext uri="{BB962C8B-B14F-4D97-AF65-F5344CB8AC3E}">
        <p14:creationId xmlns:p14="http://schemas.microsoft.com/office/powerpoint/2010/main" val="2133573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xmlns="" id="{2C61293E-6EBE-43EF-A52C-9BEBFD7679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F450D57C-5088-536F-62AF-A94C59751798}"/>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3800" b="1" dirty="0" smtClean="0"/>
              <a:t>2.2. </a:t>
            </a:r>
            <a:r>
              <a:rPr lang="en-US" sz="3800" b="1" dirty="0" smtClean="0"/>
              <a:t>SPORT AS A PROMOTER OF THE RIGHT TO HEALTH</a:t>
            </a:r>
            <a:endParaRPr lang="en-US" sz="3800" b="1" dirty="0"/>
          </a:p>
        </p:txBody>
      </p:sp>
      <p:sp>
        <p:nvSpPr>
          <p:cNvPr id="16" name="sketchy line">
            <a:extLst>
              <a:ext uri="{FF2B5EF4-FFF2-40B4-BE49-F238E27FC236}">
                <a16:creationId xmlns:a16="http://schemas.microsoft.com/office/drawing/2014/main" xmlns="" id="{21540236-BFD5-4A9D-8840-4703E7F7682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xmlns="" id="{3A27E33E-096A-E15C-0499-BFDA14E88169}"/>
              </a:ext>
            </a:extLst>
          </p:cNvPr>
          <p:cNvSpPr>
            <a:spLocks noGrp="1"/>
          </p:cNvSpPr>
          <p:nvPr>
            <p:ph sz="half" idx="1"/>
          </p:nvPr>
        </p:nvSpPr>
        <p:spPr>
          <a:xfrm>
            <a:off x="5297762" y="2706624"/>
            <a:ext cx="6251110" cy="3483864"/>
          </a:xfrm>
        </p:spPr>
        <p:txBody>
          <a:bodyPr vert="horz" lIns="91440" tIns="45720" rIns="91440" bIns="45720" rtlCol="0">
            <a:normAutofit fontScale="92500" lnSpcReduction="20000"/>
          </a:bodyPr>
          <a:lstStyle/>
          <a:p>
            <a:endParaRPr lang="en-US" sz="1800" dirty="0" smtClean="0"/>
          </a:p>
          <a:p>
            <a:pPr algn="just"/>
            <a:r>
              <a:rPr lang="en-US" sz="1800" dirty="0" smtClean="0"/>
              <a:t>Thus</a:t>
            </a:r>
            <a:r>
              <a:rPr lang="en-US" sz="1800" dirty="0"/>
              <a:t>: Coubertin viewed the link between sport and health both in terms of sport as a means to promote health and prevent illness, and in terms of the protection of the health of sportspersons, in line with the WHO definition/approach: </a:t>
            </a:r>
            <a:endParaRPr lang="en-US" sz="1800" dirty="0" smtClean="0"/>
          </a:p>
          <a:p>
            <a:pPr marL="0" indent="0" algn="just">
              <a:buNone/>
            </a:pPr>
            <a:r>
              <a:rPr lang="en-US" sz="1800" dirty="0"/>
              <a:t>	</a:t>
            </a:r>
            <a:r>
              <a:rPr lang="en-US" sz="1800" dirty="0" smtClean="0"/>
              <a:t>“</a:t>
            </a:r>
            <a:r>
              <a:rPr lang="en-US" sz="1800" i="1" dirty="0"/>
              <a:t>Health is a state of complete physical, mental, and social </a:t>
            </a:r>
            <a:r>
              <a:rPr lang="en-US" sz="1800" i="1" dirty="0" smtClean="0"/>
              <a:t>	well-being </a:t>
            </a:r>
            <a:r>
              <a:rPr lang="en-US" sz="1800" i="1" dirty="0"/>
              <a:t>and not merely the absence of disease or </a:t>
            </a:r>
            <a:r>
              <a:rPr lang="en-US" sz="1800" i="1" dirty="0" smtClean="0"/>
              <a:t>	infirmity</a:t>
            </a:r>
            <a:r>
              <a:rPr lang="en-US" sz="1800" i="1" dirty="0"/>
              <a:t>. The enjoyment of the highest attainable </a:t>
            </a:r>
            <a:r>
              <a:rPr lang="en-US" sz="1800" i="1" dirty="0" smtClean="0"/>
              <a:t>	standard </a:t>
            </a:r>
            <a:r>
              <a:rPr lang="en-US" sz="1800" i="1" dirty="0"/>
              <a:t>of health is one of the fundamental rights of </a:t>
            </a:r>
            <a:r>
              <a:rPr lang="en-US" sz="1800" i="1" dirty="0" smtClean="0"/>
              <a:t>	every </a:t>
            </a:r>
            <a:r>
              <a:rPr lang="en-US" sz="1800" i="1" dirty="0"/>
              <a:t>human being without discrimination (…)</a:t>
            </a:r>
            <a:r>
              <a:rPr lang="en-US" sz="1800" dirty="0"/>
              <a:t>”</a:t>
            </a:r>
            <a:endParaRPr lang="pt-PT" sz="1800" dirty="0"/>
          </a:p>
          <a:p>
            <a:pPr algn="just"/>
            <a:endParaRPr lang="en-US" sz="1800" dirty="0" smtClean="0"/>
          </a:p>
          <a:p>
            <a:pPr algn="just"/>
            <a:r>
              <a:rPr lang="en-US" sz="1800" dirty="0" smtClean="0"/>
              <a:t>Article </a:t>
            </a:r>
            <a:r>
              <a:rPr lang="en-US" sz="1800" dirty="0"/>
              <a:t>12 ICESCR: “</a:t>
            </a:r>
            <a:r>
              <a:rPr lang="en-US" sz="1800" i="1" dirty="0"/>
              <a:t>the right of all people to enjoy the best possible state of physical and mental health</a:t>
            </a:r>
            <a:r>
              <a:rPr lang="en-US" sz="1800" dirty="0"/>
              <a:t>”.</a:t>
            </a:r>
            <a:endParaRPr lang="pt-PT" sz="1800" dirty="0"/>
          </a:p>
          <a:p>
            <a:pPr marL="0" indent="0">
              <a:buNone/>
            </a:pPr>
            <a:r>
              <a:rPr lang="en-US" sz="1800" b="1" dirty="0"/>
              <a:t> </a:t>
            </a:r>
            <a:endParaRPr lang="pt-PT" sz="1800" dirty="0"/>
          </a:p>
          <a:p>
            <a:endParaRPr lang="en-US" sz="1800" dirty="0"/>
          </a:p>
          <a:p>
            <a:endParaRPr lang="en-US" sz="1700" dirty="0"/>
          </a:p>
        </p:txBody>
      </p:sp>
      <p:sp>
        <p:nvSpPr>
          <p:cNvPr id="5" name="Date Placeholder 4">
            <a:extLst>
              <a:ext uri="{FF2B5EF4-FFF2-40B4-BE49-F238E27FC236}">
                <a16:creationId xmlns:a16="http://schemas.microsoft.com/office/drawing/2014/main" xmlns="" id="{B4E5F528-B6FE-9C14-FEB0-2471FC1770FA}"/>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defRPr/>
            </a:pPr>
            <a:fld id="{932C3ABA-6E75-4983-80C1-8A419A7A9019}" type="datetime1">
              <a:rPr lang="en-US">
                <a:solidFill>
                  <a:srgbClr val="FFFFFF"/>
                </a:solidFill>
                <a:latin typeface="Calibri" panose="020F0502020204030204"/>
              </a:rPr>
              <a:pPr>
                <a:spcAft>
                  <a:spcPts val="600"/>
                </a:spcAft>
                <a:defRPr/>
              </a:pPr>
              <a:t>7/15/2022</a:t>
            </a:fld>
            <a:endParaRPr lang="en-US">
              <a:solidFill>
                <a:srgbClr val="FFFFFF"/>
              </a:solidFill>
              <a:latin typeface="Calibri" panose="020F0502020204030204"/>
            </a:endParaRPr>
          </a:p>
        </p:txBody>
      </p:sp>
      <p:sp>
        <p:nvSpPr>
          <p:cNvPr id="6" name="Footer Placeholder 5">
            <a:extLst>
              <a:ext uri="{FF2B5EF4-FFF2-40B4-BE49-F238E27FC236}">
                <a16:creationId xmlns:a16="http://schemas.microsoft.com/office/drawing/2014/main" xmlns="" id="{3349FA89-32E7-695D-87CC-C74939DBB07F}"/>
              </a:ext>
            </a:extLst>
          </p:cNvPr>
          <p:cNvSpPr>
            <a:spLocks noGrp="1"/>
          </p:cNvSpPr>
          <p:nvPr>
            <p:ph type="ftr" sz="quarter" idx="11"/>
          </p:nvPr>
        </p:nvSpPr>
        <p:spPr>
          <a:xfrm>
            <a:off x="5297762" y="6356350"/>
            <a:ext cx="4114800" cy="365125"/>
          </a:xfrm>
        </p:spPr>
        <p:txBody>
          <a:bodyPr vert="horz" lIns="91440" tIns="45720" rIns="91440" bIns="45720" rtlCol="0" anchor="ctr">
            <a:normAutofit/>
          </a:bodyPr>
          <a:lstStyle/>
          <a:p>
            <a:pPr algn="l">
              <a:spcAft>
                <a:spcPts val="600"/>
              </a:spcAft>
              <a:defRPr/>
            </a:pPr>
            <a:r>
              <a:rPr lang="en-US" dirty="0">
                <a:solidFill>
                  <a:prstClr val="black">
                    <a:tint val="75000"/>
                  </a:prstClr>
                </a:solidFill>
              </a:rPr>
              <a:t>PIERRE DE COUBERTIN &amp; HUMAN RIGHTS</a:t>
            </a:r>
          </a:p>
          <a:p>
            <a:pPr algn="l">
              <a:spcAft>
                <a:spcPts val="600"/>
              </a:spcAft>
              <a:defRPr/>
            </a:pPr>
            <a:endParaRPr lang="en-US" kern="1200" dirty="0">
              <a:solidFill>
                <a:prstClr val="black">
                  <a:tint val="75000"/>
                </a:prstClr>
              </a:solidFill>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18D76A98-EB87-B12D-1AE4-2F071FB6710E}"/>
              </a:ext>
            </a:extLst>
          </p:cNvPr>
          <p:cNvSpPr>
            <a:spLocks noGrp="1"/>
          </p:cNvSpPr>
          <p:nvPr>
            <p:ph type="sldNum" sz="quarter" idx="12"/>
          </p:nvPr>
        </p:nvSpPr>
        <p:spPr>
          <a:xfrm>
            <a:off x="10052978" y="6356350"/>
            <a:ext cx="1300821" cy="365125"/>
          </a:xfrm>
        </p:spPr>
        <p:txBody>
          <a:bodyPr vert="horz" lIns="91440" tIns="45720" rIns="91440" bIns="45720" rtlCol="0" anchor="ctr">
            <a:normAutofit/>
          </a:bodyPr>
          <a:lstStyle/>
          <a:p>
            <a:pPr>
              <a:spcAft>
                <a:spcPts val="600"/>
              </a:spcAft>
              <a:defRPr/>
            </a:pPr>
            <a:fld id="{AB4A606B-7E9A-4A1B-A681-63123837E35F}" type="slidenum">
              <a:rPr lang="en-US" smtClean="0">
                <a:solidFill>
                  <a:prstClr val="black">
                    <a:tint val="75000"/>
                  </a:prstClr>
                </a:solidFill>
                <a:latin typeface="Calibri" panose="020F0502020204030204"/>
              </a:rPr>
              <a:pPr>
                <a:spcAft>
                  <a:spcPts val="600"/>
                </a:spcAft>
                <a:defRPr/>
              </a:pPr>
              <a:t>15</a:t>
            </a:fld>
            <a:endParaRPr lang="en-US">
              <a:solidFill>
                <a:prstClr val="black">
                  <a:tint val="75000"/>
                </a:prstClr>
              </a:solidFill>
              <a:latin typeface="Calibri" panose="020F0502020204030204"/>
            </a:endParaRPr>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686195" y="1752546"/>
            <a:ext cx="2562612" cy="3836987"/>
          </a:xfrm>
        </p:spPr>
      </p:pic>
    </p:spTree>
    <p:extLst>
      <p:ext uri="{BB962C8B-B14F-4D97-AF65-F5344CB8AC3E}">
        <p14:creationId xmlns:p14="http://schemas.microsoft.com/office/powerpoint/2010/main" val="33543235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6" name="Rectangle 13">
            <a:extLst>
              <a:ext uri="{FF2B5EF4-FFF2-40B4-BE49-F238E27FC236}">
                <a16:creationId xmlns:a16="http://schemas.microsoft.com/office/drawing/2014/main" xmlns="" id="{D1D34770-47A8-402C-AF23-2B653F2D88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AD58A0E0-C383-8BBD-D500-A124792EEAAF}"/>
              </a:ext>
            </a:extLst>
          </p:cNvPr>
          <p:cNvSpPr>
            <a:spLocks noGrp="1"/>
          </p:cNvSpPr>
          <p:nvPr>
            <p:ph type="title"/>
          </p:nvPr>
        </p:nvSpPr>
        <p:spPr>
          <a:xfrm>
            <a:off x="836679" y="723898"/>
            <a:ext cx="6002110" cy="1495425"/>
          </a:xfrm>
        </p:spPr>
        <p:txBody>
          <a:bodyPr vert="horz" lIns="91440" tIns="45720" rIns="91440" bIns="45720" rtlCol="0" anchor="ctr">
            <a:normAutofit/>
          </a:bodyPr>
          <a:lstStyle/>
          <a:p>
            <a:r>
              <a:rPr lang="en-US" sz="4000" b="1" dirty="0" smtClean="0"/>
              <a:t>2.3. SPORT &amp; RIGHT TO CULTURE</a:t>
            </a:r>
            <a:endParaRPr lang="en-US" sz="4000" b="1" dirty="0"/>
          </a:p>
        </p:txBody>
      </p:sp>
      <p:sp>
        <p:nvSpPr>
          <p:cNvPr id="3" name="Content Placeholder 2">
            <a:extLst>
              <a:ext uri="{FF2B5EF4-FFF2-40B4-BE49-F238E27FC236}">
                <a16:creationId xmlns:a16="http://schemas.microsoft.com/office/drawing/2014/main" xmlns="" id="{3B02D741-581E-C4EB-0B4A-D9FB27855F5E}"/>
              </a:ext>
            </a:extLst>
          </p:cNvPr>
          <p:cNvSpPr>
            <a:spLocks noGrp="1"/>
          </p:cNvSpPr>
          <p:nvPr>
            <p:ph sz="half" idx="1"/>
          </p:nvPr>
        </p:nvSpPr>
        <p:spPr>
          <a:xfrm>
            <a:off x="836680" y="2405067"/>
            <a:ext cx="6002110" cy="3729034"/>
          </a:xfrm>
        </p:spPr>
        <p:txBody>
          <a:bodyPr vert="horz" lIns="91440" tIns="45720" rIns="91440" bIns="45720" rtlCol="0">
            <a:normAutofit fontScale="92500"/>
          </a:bodyPr>
          <a:lstStyle/>
          <a:p>
            <a:r>
              <a:rPr lang="en-US" sz="2400" dirty="0" smtClean="0"/>
              <a:t>Coubertin</a:t>
            </a:r>
            <a:r>
              <a:rPr lang="en-US" sz="2400" dirty="0"/>
              <a:t>: Olympic Games conceived as intercultural meetings that contribute to Peace, via mutual understanding of historical cultures (sharing of knowledge regarding the historical heritage of different countries)</a:t>
            </a:r>
            <a:endParaRPr lang="pt-PT" sz="2400" dirty="0"/>
          </a:p>
          <a:p>
            <a:pPr marL="0" indent="0">
              <a:buNone/>
            </a:pPr>
            <a:r>
              <a:rPr lang="en-US" sz="2400" dirty="0"/>
              <a:t> </a:t>
            </a:r>
            <a:endParaRPr lang="pt-PT" sz="2400" dirty="0"/>
          </a:p>
          <a:p>
            <a:r>
              <a:rPr lang="en-US" sz="2400" dirty="0" smtClean="0"/>
              <a:t>Coubertin</a:t>
            </a:r>
            <a:r>
              <a:rPr lang="en-US" sz="2400" dirty="0"/>
              <a:t>: Physical Education and Sport Education are a unique and incessant carrier of cultural education and cultural dissemination: sport is a cultural tool (ex- artistic and musical contests at the Olympic Games)</a:t>
            </a:r>
            <a:endParaRPr lang="pt-PT" sz="2400" dirty="0"/>
          </a:p>
          <a:p>
            <a:pPr algn="just"/>
            <a:endParaRPr lang="en-US" sz="2400" dirty="0">
              <a:effectLst/>
            </a:endParaRPr>
          </a:p>
          <a:p>
            <a:endParaRPr lang="en-US" sz="2000" dirty="0"/>
          </a:p>
        </p:txBody>
      </p:sp>
      <p:sp>
        <p:nvSpPr>
          <p:cNvPr id="5" name="Date Placeholder 4">
            <a:extLst>
              <a:ext uri="{FF2B5EF4-FFF2-40B4-BE49-F238E27FC236}">
                <a16:creationId xmlns:a16="http://schemas.microsoft.com/office/drawing/2014/main" xmlns="" id="{F2C45E65-3A72-D260-3CED-661DC1973B27}"/>
              </a:ext>
            </a:extLst>
          </p:cNvPr>
          <p:cNvSpPr>
            <a:spLocks noGrp="1"/>
          </p:cNvSpPr>
          <p:nvPr>
            <p:ph type="dt" sz="half" idx="10"/>
          </p:nvPr>
        </p:nvSpPr>
        <p:spPr>
          <a:xfrm>
            <a:off x="838200" y="6356350"/>
            <a:ext cx="2164746" cy="365125"/>
          </a:xfrm>
        </p:spPr>
        <p:txBody>
          <a:bodyPr vert="horz" lIns="91440" tIns="45720" rIns="91440" bIns="45720" rtlCol="0" anchor="ctr">
            <a:normAutofit/>
          </a:bodyPr>
          <a:lstStyle/>
          <a:p>
            <a:pPr>
              <a:spcAft>
                <a:spcPts val="600"/>
              </a:spcAft>
              <a:defRPr/>
            </a:pPr>
            <a:fld id="{932C3ABA-6E75-4983-80C1-8A419A7A9019}" type="datetime1">
              <a:rPr lang="en-US" smtClean="0">
                <a:solidFill>
                  <a:prstClr val="black">
                    <a:tint val="75000"/>
                  </a:prstClr>
                </a:solidFill>
                <a:latin typeface="Calibri" panose="020F0502020204030204"/>
              </a:rPr>
              <a:pPr>
                <a:spcAft>
                  <a:spcPts val="600"/>
                </a:spcAft>
                <a:defRPr/>
              </a:pPr>
              <a:t>7/15/2022</a:t>
            </a:fld>
            <a:endParaRPr lang="en-US">
              <a:solidFill>
                <a:prstClr val="black">
                  <a:tint val="75000"/>
                </a:prstClr>
              </a:solidFill>
              <a:latin typeface="Calibri" panose="020F0502020204030204"/>
            </a:endParaRPr>
          </a:p>
        </p:txBody>
      </p:sp>
      <p:sp>
        <p:nvSpPr>
          <p:cNvPr id="6" name="Footer Placeholder 5">
            <a:extLst>
              <a:ext uri="{FF2B5EF4-FFF2-40B4-BE49-F238E27FC236}">
                <a16:creationId xmlns:a16="http://schemas.microsoft.com/office/drawing/2014/main" xmlns="" id="{8D621929-24E9-95D8-5310-5D7EEEF2E8C4}"/>
              </a:ext>
            </a:extLst>
          </p:cNvPr>
          <p:cNvSpPr>
            <a:spLocks noGrp="1"/>
          </p:cNvSpPr>
          <p:nvPr>
            <p:ph type="ftr" sz="quarter" idx="11"/>
          </p:nvPr>
        </p:nvSpPr>
        <p:spPr>
          <a:xfrm>
            <a:off x="3195473" y="6356350"/>
            <a:ext cx="3811437" cy="365125"/>
          </a:xfrm>
        </p:spPr>
        <p:txBody>
          <a:bodyPr vert="horz" lIns="91440" tIns="45720" rIns="91440" bIns="45720" rtlCol="0" anchor="ctr">
            <a:normAutofit/>
          </a:bodyPr>
          <a:lstStyle/>
          <a:p>
            <a:pPr algn="l">
              <a:spcAft>
                <a:spcPts val="600"/>
              </a:spcAft>
              <a:defRPr/>
            </a:pPr>
            <a:r>
              <a:rPr lang="en-US" dirty="0">
                <a:solidFill>
                  <a:prstClr val="black">
                    <a:tint val="75000"/>
                  </a:prstClr>
                </a:solidFill>
              </a:rPr>
              <a:t>PIERRE DE COUBERTIN &amp; HUMAN RIGHTS</a:t>
            </a:r>
          </a:p>
          <a:p>
            <a:pPr algn="l">
              <a:spcAft>
                <a:spcPts val="600"/>
              </a:spcAft>
              <a:defRPr/>
            </a:pPr>
            <a:endParaRPr lang="en-US" kern="1200" dirty="0">
              <a:solidFill>
                <a:prstClr val="black">
                  <a:tint val="75000"/>
                </a:prstClr>
              </a:solidFill>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97CED32B-486C-1780-7444-E6B5427EB73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B4A606B-7E9A-4A1B-A681-63123837E35F}" type="slidenum">
              <a:rPr lang="en-US">
                <a:solidFill>
                  <a:srgbClr val="FFFFFF"/>
                </a:solidFill>
                <a:latin typeface="Calibri" panose="020F0502020204030204"/>
              </a:rPr>
              <a:pPr>
                <a:spcAft>
                  <a:spcPts val="600"/>
                </a:spcAft>
                <a:defRPr/>
              </a:pPr>
              <a:t>16</a:t>
            </a:fld>
            <a:endParaRPr lang="en-US">
              <a:solidFill>
                <a:srgbClr val="FFFFFF"/>
              </a:solidFill>
              <a:latin typeface="Calibri" panose="020F0502020204030204"/>
            </a:endParaRPr>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401910" y="3053556"/>
            <a:ext cx="3951890" cy="1825872"/>
          </a:xfrm>
        </p:spPr>
      </p:pic>
    </p:spTree>
    <p:extLst>
      <p:ext uri="{BB962C8B-B14F-4D97-AF65-F5344CB8AC3E}">
        <p14:creationId xmlns:p14="http://schemas.microsoft.com/office/powerpoint/2010/main" val="22173157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6" name="Rectangle 13">
            <a:extLst>
              <a:ext uri="{FF2B5EF4-FFF2-40B4-BE49-F238E27FC236}">
                <a16:creationId xmlns:a16="http://schemas.microsoft.com/office/drawing/2014/main" xmlns="" id="{D1D34770-47A8-402C-AF23-2B653F2D88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AD58A0E0-C383-8BBD-D500-A124792EEAAF}"/>
              </a:ext>
            </a:extLst>
          </p:cNvPr>
          <p:cNvSpPr>
            <a:spLocks noGrp="1"/>
          </p:cNvSpPr>
          <p:nvPr>
            <p:ph type="title"/>
          </p:nvPr>
        </p:nvSpPr>
        <p:spPr>
          <a:xfrm>
            <a:off x="836679" y="723898"/>
            <a:ext cx="6002110" cy="1495425"/>
          </a:xfrm>
        </p:spPr>
        <p:txBody>
          <a:bodyPr vert="horz" lIns="91440" tIns="45720" rIns="91440" bIns="45720" rtlCol="0" anchor="ctr">
            <a:normAutofit/>
          </a:bodyPr>
          <a:lstStyle/>
          <a:p>
            <a:r>
              <a:rPr lang="en-US" sz="4000" b="1" dirty="0" smtClean="0"/>
              <a:t>2.3. SPORT &amp; RIGHT TO CULTURE</a:t>
            </a:r>
            <a:endParaRPr lang="en-US" sz="4000" b="1" dirty="0"/>
          </a:p>
        </p:txBody>
      </p:sp>
      <p:sp>
        <p:nvSpPr>
          <p:cNvPr id="3" name="Content Placeholder 2">
            <a:extLst>
              <a:ext uri="{FF2B5EF4-FFF2-40B4-BE49-F238E27FC236}">
                <a16:creationId xmlns:a16="http://schemas.microsoft.com/office/drawing/2014/main" xmlns="" id="{3B02D741-581E-C4EB-0B4A-D9FB27855F5E}"/>
              </a:ext>
            </a:extLst>
          </p:cNvPr>
          <p:cNvSpPr>
            <a:spLocks noGrp="1"/>
          </p:cNvSpPr>
          <p:nvPr>
            <p:ph sz="half" idx="1"/>
          </p:nvPr>
        </p:nvSpPr>
        <p:spPr>
          <a:xfrm>
            <a:off x="836680" y="2405067"/>
            <a:ext cx="6002110" cy="3729034"/>
          </a:xfrm>
        </p:spPr>
        <p:txBody>
          <a:bodyPr vert="horz" lIns="91440" tIns="45720" rIns="91440" bIns="45720" rtlCol="0">
            <a:normAutofit/>
          </a:bodyPr>
          <a:lstStyle/>
          <a:p>
            <a:pPr algn="just"/>
            <a:endParaRPr lang="en-US" sz="2400" dirty="0">
              <a:effectLst/>
            </a:endParaRPr>
          </a:p>
          <a:p>
            <a:r>
              <a:rPr lang="en-US" sz="2000" dirty="0" smtClean="0"/>
              <a:t>Practicing </a:t>
            </a:r>
            <a:r>
              <a:rPr lang="en-US" sz="2000" dirty="0"/>
              <a:t>and watching various sports with different origins, backgrounds and roots at the Olympic Games involving people from more than two hundred countries: a moment of cultural enjoyment, in line with Article 15 (1) ICESCR – “</a:t>
            </a:r>
            <a:r>
              <a:rPr lang="en-US" sz="2000" i="1" dirty="0"/>
              <a:t>Right of all to participate in cultural activity</a:t>
            </a:r>
            <a:r>
              <a:rPr lang="en-US" sz="2000" dirty="0"/>
              <a:t>”.</a:t>
            </a:r>
            <a:endParaRPr lang="pt-PT" sz="2000" dirty="0"/>
          </a:p>
          <a:p>
            <a:endParaRPr lang="en-US" sz="2000" dirty="0"/>
          </a:p>
        </p:txBody>
      </p:sp>
      <p:sp>
        <p:nvSpPr>
          <p:cNvPr id="5" name="Date Placeholder 4">
            <a:extLst>
              <a:ext uri="{FF2B5EF4-FFF2-40B4-BE49-F238E27FC236}">
                <a16:creationId xmlns:a16="http://schemas.microsoft.com/office/drawing/2014/main" xmlns="" id="{F2C45E65-3A72-D260-3CED-661DC1973B27}"/>
              </a:ext>
            </a:extLst>
          </p:cNvPr>
          <p:cNvSpPr>
            <a:spLocks noGrp="1"/>
          </p:cNvSpPr>
          <p:nvPr>
            <p:ph type="dt" sz="half" idx="10"/>
          </p:nvPr>
        </p:nvSpPr>
        <p:spPr>
          <a:xfrm>
            <a:off x="838200" y="6356350"/>
            <a:ext cx="2164746" cy="365125"/>
          </a:xfrm>
        </p:spPr>
        <p:txBody>
          <a:bodyPr vert="horz" lIns="91440" tIns="45720" rIns="91440" bIns="45720" rtlCol="0" anchor="ctr">
            <a:normAutofit/>
          </a:bodyPr>
          <a:lstStyle/>
          <a:p>
            <a:pPr>
              <a:spcAft>
                <a:spcPts val="600"/>
              </a:spcAft>
              <a:defRPr/>
            </a:pPr>
            <a:fld id="{932C3ABA-6E75-4983-80C1-8A419A7A9019}" type="datetime1">
              <a:rPr lang="en-US" smtClean="0">
                <a:solidFill>
                  <a:prstClr val="black">
                    <a:tint val="75000"/>
                  </a:prstClr>
                </a:solidFill>
                <a:latin typeface="Calibri" panose="020F0502020204030204"/>
              </a:rPr>
              <a:pPr>
                <a:spcAft>
                  <a:spcPts val="600"/>
                </a:spcAft>
                <a:defRPr/>
              </a:pPr>
              <a:t>7/15/2022</a:t>
            </a:fld>
            <a:endParaRPr lang="en-US">
              <a:solidFill>
                <a:prstClr val="black">
                  <a:tint val="75000"/>
                </a:prstClr>
              </a:solidFill>
              <a:latin typeface="Calibri" panose="020F0502020204030204"/>
            </a:endParaRPr>
          </a:p>
        </p:txBody>
      </p:sp>
      <p:sp>
        <p:nvSpPr>
          <p:cNvPr id="6" name="Footer Placeholder 5">
            <a:extLst>
              <a:ext uri="{FF2B5EF4-FFF2-40B4-BE49-F238E27FC236}">
                <a16:creationId xmlns:a16="http://schemas.microsoft.com/office/drawing/2014/main" xmlns="" id="{8D621929-24E9-95D8-5310-5D7EEEF2E8C4}"/>
              </a:ext>
            </a:extLst>
          </p:cNvPr>
          <p:cNvSpPr>
            <a:spLocks noGrp="1"/>
          </p:cNvSpPr>
          <p:nvPr>
            <p:ph type="ftr" sz="quarter" idx="11"/>
          </p:nvPr>
        </p:nvSpPr>
        <p:spPr>
          <a:xfrm>
            <a:off x="3195473" y="6356350"/>
            <a:ext cx="3811437" cy="365125"/>
          </a:xfrm>
        </p:spPr>
        <p:txBody>
          <a:bodyPr vert="horz" lIns="91440" tIns="45720" rIns="91440" bIns="45720" rtlCol="0" anchor="ctr">
            <a:normAutofit/>
          </a:bodyPr>
          <a:lstStyle/>
          <a:p>
            <a:pPr algn="l">
              <a:spcAft>
                <a:spcPts val="600"/>
              </a:spcAft>
              <a:defRPr/>
            </a:pPr>
            <a:r>
              <a:rPr lang="en-US" dirty="0">
                <a:solidFill>
                  <a:prstClr val="black">
                    <a:tint val="75000"/>
                  </a:prstClr>
                </a:solidFill>
              </a:rPr>
              <a:t>PIERRE DE COUBERTIN &amp; HUMAN RIGHTS</a:t>
            </a:r>
          </a:p>
          <a:p>
            <a:pPr algn="l">
              <a:spcAft>
                <a:spcPts val="600"/>
              </a:spcAft>
              <a:defRPr/>
            </a:pPr>
            <a:endParaRPr lang="en-US" kern="1200" dirty="0">
              <a:solidFill>
                <a:prstClr val="black">
                  <a:tint val="75000"/>
                </a:prstClr>
              </a:solidFill>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97CED32B-486C-1780-7444-E6B5427EB73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B4A606B-7E9A-4A1B-A681-63123837E35F}" type="slidenum">
              <a:rPr lang="en-US">
                <a:solidFill>
                  <a:srgbClr val="FFFFFF"/>
                </a:solidFill>
                <a:latin typeface="Calibri" panose="020F0502020204030204"/>
              </a:rPr>
              <a:pPr>
                <a:spcAft>
                  <a:spcPts val="600"/>
                </a:spcAft>
                <a:defRPr/>
              </a:pPr>
              <a:t>17</a:t>
            </a:fld>
            <a:endParaRPr lang="en-US">
              <a:solidFill>
                <a:srgbClr val="FFFFFF"/>
              </a:solidFill>
              <a:latin typeface="Calibri" panose="020F0502020204030204"/>
            </a:endParaRPr>
          </a:p>
        </p:txBody>
      </p:sp>
      <p:pic>
        <p:nvPicPr>
          <p:cNvPr id="9" name="Content Placeholder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567449" y="3009329"/>
            <a:ext cx="3273972" cy="1980458"/>
          </a:xfrm>
        </p:spPr>
      </p:pic>
    </p:spTree>
    <p:extLst>
      <p:ext uri="{BB962C8B-B14F-4D97-AF65-F5344CB8AC3E}">
        <p14:creationId xmlns:p14="http://schemas.microsoft.com/office/powerpoint/2010/main" val="32780340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6" name="Rectangle 13">
            <a:extLst>
              <a:ext uri="{FF2B5EF4-FFF2-40B4-BE49-F238E27FC236}">
                <a16:creationId xmlns:a16="http://schemas.microsoft.com/office/drawing/2014/main" xmlns="" id="{D1D34770-47A8-402C-AF23-2B653F2D88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AD58A0E0-C383-8BBD-D500-A124792EEAAF}"/>
              </a:ext>
            </a:extLst>
          </p:cNvPr>
          <p:cNvSpPr>
            <a:spLocks noGrp="1"/>
          </p:cNvSpPr>
          <p:nvPr>
            <p:ph type="title"/>
          </p:nvPr>
        </p:nvSpPr>
        <p:spPr>
          <a:xfrm>
            <a:off x="836679" y="723898"/>
            <a:ext cx="6002110" cy="1495425"/>
          </a:xfrm>
        </p:spPr>
        <p:txBody>
          <a:bodyPr vert="horz" lIns="91440" tIns="45720" rIns="91440" bIns="45720" rtlCol="0" anchor="ctr">
            <a:normAutofit fontScale="90000"/>
          </a:bodyPr>
          <a:lstStyle/>
          <a:p>
            <a:r>
              <a:rPr lang="en-US" sz="4000" b="1" dirty="0" smtClean="0"/>
              <a:t>2.4. SPORT AND THE RIGHT TO A FAIR AND EQUITABLE TRIAL</a:t>
            </a:r>
            <a:endParaRPr lang="en-US" sz="4000" b="1" dirty="0"/>
          </a:p>
        </p:txBody>
      </p:sp>
      <p:sp>
        <p:nvSpPr>
          <p:cNvPr id="3" name="Content Placeholder 2">
            <a:extLst>
              <a:ext uri="{FF2B5EF4-FFF2-40B4-BE49-F238E27FC236}">
                <a16:creationId xmlns:a16="http://schemas.microsoft.com/office/drawing/2014/main" xmlns="" id="{3B02D741-581E-C4EB-0B4A-D9FB27855F5E}"/>
              </a:ext>
            </a:extLst>
          </p:cNvPr>
          <p:cNvSpPr>
            <a:spLocks noGrp="1"/>
          </p:cNvSpPr>
          <p:nvPr>
            <p:ph sz="half" idx="1"/>
          </p:nvPr>
        </p:nvSpPr>
        <p:spPr>
          <a:xfrm>
            <a:off x="836680" y="2405067"/>
            <a:ext cx="6002110" cy="3729034"/>
          </a:xfrm>
        </p:spPr>
        <p:txBody>
          <a:bodyPr vert="horz" lIns="91440" tIns="45720" rIns="91440" bIns="45720" rtlCol="0">
            <a:normAutofit/>
          </a:bodyPr>
          <a:lstStyle/>
          <a:p>
            <a:endParaRPr lang="en-US" sz="2000" dirty="0">
              <a:effectLst/>
            </a:endParaRPr>
          </a:p>
          <a:p>
            <a:pPr marL="0" indent="0">
              <a:buNone/>
            </a:pPr>
            <a:r>
              <a:rPr lang="en-US" sz="2400" dirty="0"/>
              <a:t> </a:t>
            </a:r>
            <a:endParaRPr lang="pt-PT" sz="2400" dirty="0"/>
          </a:p>
          <a:p>
            <a:pPr algn="just"/>
            <a:endParaRPr lang="en-US" sz="2400" dirty="0">
              <a:effectLst/>
            </a:endParaRPr>
          </a:p>
          <a:p>
            <a:endParaRPr lang="en-US" sz="2000" dirty="0"/>
          </a:p>
        </p:txBody>
      </p:sp>
      <p:sp>
        <p:nvSpPr>
          <p:cNvPr id="5" name="Date Placeholder 4">
            <a:extLst>
              <a:ext uri="{FF2B5EF4-FFF2-40B4-BE49-F238E27FC236}">
                <a16:creationId xmlns:a16="http://schemas.microsoft.com/office/drawing/2014/main" xmlns="" id="{F2C45E65-3A72-D260-3CED-661DC1973B27}"/>
              </a:ext>
            </a:extLst>
          </p:cNvPr>
          <p:cNvSpPr>
            <a:spLocks noGrp="1"/>
          </p:cNvSpPr>
          <p:nvPr>
            <p:ph type="dt" sz="half" idx="10"/>
          </p:nvPr>
        </p:nvSpPr>
        <p:spPr>
          <a:xfrm>
            <a:off x="838200" y="6356350"/>
            <a:ext cx="2164746" cy="365125"/>
          </a:xfrm>
        </p:spPr>
        <p:txBody>
          <a:bodyPr vert="horz" lIns="91440" tIns="45720" rIns="91440" bIns="45720" rtlCol="0" anchor="ctr">
            <a:normAutofit/>
          </a:bodyPr>
          <a:lstStyle/>
          <a:p>
            <a:pPr>
              <a:spcAft>
                <a:spcPts val="600"/>
              </a:spcAft>
              <a:defRPr/>
            </a:pPr>
            <a:fld id="{932C3ABA-6E75-4983-80C1-8A419A7A9019}" type="datetime1">
              <a:rPr lang="en-US" smtClean="0">
                <a:solidFill>
                  <a:prstClr val="black">
                    <a:tint val="75000"/>
                  </a:prstClr>
                </a:solidFill>
                <a:latin typeface="Calibri" panose="020F0502020204030204"/>
              </a:rPr>
              <a:pPr>
                <a:spcAft>
                  <a:spcPts val="600"/>
                </a:spcAft>
                <a:defRPr/>
              </a:pPr>
              <a:t>7/15/2022</a:t>
            </a:fld>
            <a:endParaRPr lang="en-US">
              <a:solidFill>
                <a:prstClr val="black">
                  <a:tint val="75000"/>
                </a:prstClr>
              </a:solidFill>
              <a:latin typeface="Calibri" panose="020F0502020204030204"/>
            </a:endParaRPr>
          </a:p>
        </p:txBody>
      </p:sp>
      <p:sp>
        <p:nvSpPr>
          <p:cNvPr id="6" name="Footer Placeholder 5">
            <a:extLst>
              <a:ext uri="{FF2B5EF4-FFF2-40B4-BE49-F238E27FC236}">
                <a16:creationId xmlns:a16="http://schemas.microsoft.com/office/drawing/2014/main" xmlns="" id="{8D621929-24E9-95D8-5310-5D7EEEF2E8C4}"/>
              </a:ext>
            </a:extLst>
          </p:cNvPr>
          <p:cNvSpPr>
            <a:spLocks noGrp="1"/>
          </p:cNvSpPr>
          <p:nvPr>
            <p:ph type="ftr" sz="quarter" idx="11"/>
          </p:nvPr>
        </p:nvSpPr>
        <p:spPr>
          <a:xfrm>
            <a:off x="3195473" y="6356350"/>
            <a:ext cx="3811437" cy="365125"/>
          </a:xfrm>
        </p:spPr>
        <p:txBody>
          <a:bodyPr vert="horz" lIns="91440" tIns="45720" rIns="91440" bIns="45720" rtlCol="0" anchor="ctr">
            <a:normAutofit/>
          </a:bodyPr>
          <a:lstStyle/>
          <a:p>
            <a:pPr algn="l">
              <a:spcAft>
                <a:spcPts val="600"/>
              </a:spcAft>
              <a:defRPr/>
            </a:pPr>
            <a:r>
              <a:rPr lang="en-US" dirty="0">
                <a:solidFill>
                  <a:prstClr val="black">
                    <a:tint val="75000"/>
                  </a:prstClr>
                </a:solidFill>
              </a:rPr>
              <a:t>PIERRE DE COUBERTIN &amp; HUMAN RIGHTS</a:t>
            </a:r>
          </a:p>
          <a:p>
            <a:pPr algn="l">
              <a:spcAft>
                <a:spcPts val="600"/>
              </a:spcAft>
              <a:defRPr/>
            </a:pPr>
            <a:endParaRPr lang="en-US" kern="1200" dirty="0">
              <a:solidFill>
                <a:prstClr val="black">
                  <a:tint val="75000"/>
                </a:prstClr>
              </a:solidFill>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97CED32B-486C-1780-7444-E6B5427EB73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B4A606B-7E9A-4A1B-A681-63123837E35F}" type="slidenum">
              <a:rPr lang="en-US">
                <a:solidFill>
                  <a:srgbClr val="FFFFFF"/>
                </a:solidFill>
                <a:latin typeface="Calibri" panose="020F0502020204030204"/>
              </a:rPr>
              <a:pPr>
                <a:spcAft>
                  <a:spcPts val="600"/>
                </a:spcAft>
                <a:defRPr/>
              </a:pPr>
              <a:t>18</a:t>
            </a:fld>
            <a:endParaRPr lang="en-US">
              <a:solidFill>
                <a:srgbClr val="FFFFFF"/>
              </a:solidFill>
              <a:latin typeface="Calibri" panose="020F0502020204030204"/>
            </a:endParaRPr>
          </a:p>
        </p:txBody>
      </p:sp>
      <p:sp>
        <p:nvSpPr>
          <p:cNvPr id="4" name="Content Placeholder 3"/>
          <p:cNvSpPr>
            <a:spLocks noGrp="1"/>
          </p:cNvSpPr>
          <p:nvPr>
            <p:ph sz="half" idx="2"/>
          </p:nvPr>
        </p:nvSpPr>
        <p:spPr/>
        <p:txBody>
          <a:bodyPr/>
          <a:lstStyle/>
          <a:p>
            <a:endParaRPr lang="en-US" dirty="0" smtClean="0"/>
          </a:p>
          <a:p>
            <a:r>
              <a:rPr lang="en-US" sz="2400" dirty="0" smtClean="0"/>
              <a:t>Coubertin </a:t>
            </a:r>
            <a:r>
              <a:rPr lang="en-US" sz="2400" dirty="0"/>
              <a:t>visionary: a need for “</a:t>
            </a:r>
            <a:r>
              <a:rPr lang="en-US" sz="2400" i="1" dirty="0"/>
              <a:t>a single and absolutely independent court” </a:t>
            </a:r>
            <a:r>
              <a:rPr lang="en-US" sz="2400" dirty="0"/>
              <a:t>providing “</a:t>
            </a:r>
            <a:r>
              <a:rPr lang="en-US" sz="2400" i="1" dirty="0"/>
              <a:t>guarantees</a:t>
            </a:r>
            <a:r>
              <a:rPr lang="en-US" sz="2400" dirty="0"/>
              <a:t>”, “</a:t>
            </a:r>
            <a:r>
              <a:rPr lang="en-US" sz="2400" i="1" dirty="0"/>
              <a:t>a sort of Hague Court for Sport</a:t>
            </a:r>
            <a:r>
              <a:rPr lang="en-US" sz="2400" dirty="0"/>
              <a:t>”: nowadays we have CAS/TAS</a:t>
            </a:r>
            <a:endParaRPr lang="pt-PT" sz="2400" dirty="0"/>
          </a:p>
          <a:p>
            <a:endParaRPr lang="pt-PT"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2145" y="2795791"/>
            <a:ext cx="3586655" cy="1910215"/>
          </a:xfrm>
          <a:prstGeom prst="rect">
            <a:avLst/>
          </a:prstGeom>
        </p:spPr>
      </p:pic>
    </p:spTree>
    <p:extLst>
      <p:ext uri="{BB962C8B-B14F-4D97-AF65-F5344CB8AC3E}">
        <p14:creationId xmlns:p14="http://schemas.microsoft.com/office/powerpoint/2010/main" val="2881344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6" name="Rectangle 13">
            <a:extLst>
              <a:ext uri="{FF2B5EF4-FFF2-40B4-BE49-F238E27FC236}">
                <a16:creationId xmlns:a16="http://schemas.microsoft.com/office/drawing/2014/main" xmlns="" id="{D1D34770-47A8-402C-AF23-2B653F2D88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AD58A0E0-C383-8BBD-D500-A124792EEAAF}"/>
              </a:ext>
            </a:extLst>
          </p:cNvPr>
          <p:cNvSpPr>
            <a:spLocks noGrp="1"/>
          </p:cNvSpPr>
          <p:nvPr>
            <p:ph type="title"/>
          </p:nvPr>
        </p:nvSpPr>
        <p:spPr>
          <a:xfrm>
            <a:off x="836679" y="723898"/>
            <a:ext cx="6002110" cy="1495425"/>
          </a:xfrm>
        </p:spPr>
        <p:txBody>
          <a:bodyPr vert="horz" lIns="91440" tIns="45720" rIns="91440" bIns="45720" rtlCol="0" anchor="ctr">
            <a:normAutofit fontScale="90000"/>
          </a:bodyPr>
          <a:lstStyle/>
          <a:p>
            <a:r>
              <a:rPr lang="en-US" sz="4000" b="1" dirty="0" smtClean="0"/>
              <a:t>2.4. SPORT AND THE RIGHT TO A FAIR AND EQUITABLE TRIAL</a:t>
            </a:r>
            <a:endParaRPr lang="en-US" sz="4000" b="1" dirty="0"/>
          </a:p>
        </p:txBody>
      </p:sp>
      <p:sp>
        <p:nvSpPr>
          <p:cNvPr id="3" name="Content Placeholder 2">
            <a:extLst>
              <a:ext uri="{FF2B5EF4-FFF2-40B4-BE49-F238E27FC236}">
                <a16:creationId xmlns:a16="http://schemas.microsoft.com/office/drawing/2014/main" xmlns="" id="{3B02D741-581E-C4EB-0B4A-D9FB27855F5E}"/>
              </a:ext>
            </a:extLst>
          </p:cNvPr>
          <p:cNvSpPr>
            <a:spLocks noGrp="1"/>
          </p:cNvSpPr>
          <p:nvPr>
            <p:ph sz="half" idx="1"/>
          </p:nvPr>
        </p:nvSpPr>
        <p:spPr>
          <a:xfrm>
            <a:off x="836680" y="2405067"/>
            <a:ext cx="6002110" cy="3729034"/>
          </a:xfrm>
        </p:spPr>
        <p:txBody>
          <a:bodyPr vert="horz" lIns="91440" tIns="45720" rIns="91440" bIns="45720" rtlCol="0">
            <a:normAutofit fontScale="55000" lnSpcReduction="20000"/>
          </a:bodyPr>
          <a:lstStyle/>
          <a:p>
            <a:endParaRPr lang="en-US" sz="2000" dirty="0">
              <a:effectLst/>
            </a:endParaRPr>
          </a:p>
          <a:p>
            <a:pPr marL="0" indent="0">
              <a:buNone/>
            </a:pPr>
            <a:r>
              <a:rPr lang="en-US" sz="2400" dirty="0"/>
              <a:t> </a:t>
            </a:r>
            <a:endParaRPr lang="pt-PT" sz="2400" dirty="0"/>
          </a:p>
          <a:p>
            <a:pPr algn="just"/>
            <a:endParaRPr lang="en-US" sz="2400" dirty="0">
              <a:effectLst/>
            </a:endParaRPr>
          </a:p>
          <a:p>
            <a:endParaRPr lang="en-US" sz="2000" dirty="0"/>
          </a:p>
        </p:txBody>
      </p:sp>
      <p:sp>
        <p:nvSpPr>
          <p:cNvPr id="5" name="Date Placeholder 4">
            <a:extLst>
              <a:ext uri="{FF2B5EF4-FFF2-40B4-BE49-F238E27FC236}">
                <a16:creationId xmlns:a16="http://schemas.microsoft.com/office/drawing/2014/main" xmlns="" id="{F2C45E65-3A72-D260-3CED-661DC1973B27}"/>
              </a:ext>
            </a:extLst>
          </p:cNvPr>
          <p:cNvSpPr>
            <a:spLocks noGrp="1"/>
          </p:cNvSpPr>
          <p:nvPr>
            <p:ph type="dt" sz="half" idx="10"/>
          </p:nvPr>
        </p:nvSpPr>
        <p:spPr>
          <a:xfrm>
            <a:off x="838200" y="6356350"/>
            <a:ext cx="2164746" cy="365125"/>
          </a:xfrm>
        </p:spPr>
        <p:txBody>
          <a:bodyPr vert="horz" lIns="91440" tIns="45720" rIns="91440" bIns="45720" rtlCol="0" anchor="ctr">
            <a:normAutofit/>
          </a:bodyPr>
          <a:lstStyle/>
          <a:p>
            <a:pPr>
              <a:spcAft>
                <a:spcPts val="600"/>
              </a:spcAft>
              <a:defRPr/>
            </a:pPr>
            <a:fld id="{932C3ABA-6E75-4983-80C1-8A419A7A9019}" type="datetime1">
              <a:rPr lang="en-US" smtClean="0">
                <a:solidFill>
                  <a:prstClr val="black">
                    <a:tint val="75000"/>
                  </a:prstClr>
                </a:solidFill>
                <a:latin typeface="Calibri" panose="020F0502020204030204"/>
              </a:rPr>
              <a:pPr>
                <a:spcAft>
                  <a:spcPts val="600"/>
                </a:spcAft>
                <a:defRPr/>
              </a:pPr>
              <a:t>7/15/2022</a:t>
            </a:fld>
            <a:endParaRPr lang="en-US">
              <a:solidFill>
                <a:prstClr val="black">
                  <a:tint val="75000"/>
                </a:prstClr>
              </a:solidFill>
              <a:latin typeface="Calibri" panose="020F0502020204030204"/>
            </a:endParaRPr>
          </a:p>
        </p:txBody>
      </p:sp>
      <p:sp>
        <p:nvSpPr>
          <p:cNvPr id="6" name="Footer Placeholder 5">
            <a:extLst>
              <a:ext uri="{FF2B5EF4-FFF2-40B4-BE49-F238E27FC236}">
                <a16:creationId xmlns:a16="http://schemas.microsoft.com/office/drawing/2014/main" xmlns="" id="{8D621929-24E9-95D8-5310-5D7EEEF2E8C4}"/>
              </a:ext>
            </a:extLst>
          </p:cNvPr>
          <p:cNvSpPr>
            <a:spLocks noGrp="1"/>
          </p:cNvSpPr>
          <p:nvPr>
            <p:ph type="ftr" sz="quarter" idx="11"/>
          </p:nvPr>
        </p:nvSpPr>
        <p:spPr>
          <a:xfrm>
            <a:off x="3195473" y="6356350"/>
            <a:ext cx="3811437" cy="365125"/>
          </a:xfrm>
        </p:spPr>
        <p:txBody>
          <a:bodyPr vert="horz" lIns="91440" tIns="45720" rIns="91440" bIns="45720" rtlCol="0" anchor="ctr">
            <a:normAutofit/>
          </a:bodyPr>
          <a:lstStyle/>
          <a:p>
            <a:pPr algn="l">
              <a:spcAft>
                <a:spcPts val="600"/>
              </a:spcAft>
              <a:defRPr/>
            </a:pPr>
            <a:r>
              <a:rPr lang="en-US" dirty="0">
                <a:solidFill>
                  <a:prstClr val="black">
                    <a:tint val="75000"/>
                  </a:prstClr>
                </a:solidFill>
              </a:rPr>
              <a:t>PIERRE DE COUBERTIN &amp; HUMAN RIGHTS</a:t>
            </a:r>
          </a:p>
          <a:p>
            <a:pPr algn="l">
              <a:spcAft>
                <a:spcPts val="600"/>
              </a:spcAft>
              <a:defRPr/>
            </a:pPr>
            <a:endParaRPr lang="en-US" kern="1200" dirty="0">
              <a:solidFill>
                <a:prstClr val="black">
                  <a:tint val="75000"/>
                </a:prstClr>
              </a:solidFill>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97CED32B-486C-1780-7444-E6B5427EB73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B4A606B-7E9A-4A1B-A681-63123837E35F}" type="slidenum">
              <a:rPr lang="en-US">
                <a:solidFill>
                  <a:srgbClr val="FFFFFF"/>
                </a:solidFill>
                <a:latin typeface="Calibri" panose="020F0502020204030204"/>
              </a:rPr>
              <a:pPr>
                <a:spcAft>
                  <a:spcPts val="600"/>
                </a:spcAft>
                <a:defRPr/>
              </a:pPr>
              <a:t>19</a:t>
            </a:fld>
            <a:endParaRPr lang="en-US">
              <a:solidFill>
                <a:srgbClr val="FFFFFF"/>
              </a:solidFill>
              <a:latin typeface="Calibri" panose="020F0502020204030204"/>
            </a:endParaRPr>
          </a:p>
        </p:txBody>
      </p:sp>
      <p:sp>
        <p:nvSpPr>
          <p:cNvPr id="4" name="Content Placeholder 3"/>
          <p:cNvSpPr>
            <a:spLocks noGrp="1"/>
          </p:cNvSpPr>
          <p:nvPr>
            <p:ph sz="half" idx="2"/>
          </p:nvPr>
        </p:nvSpPr>
        <p:spPr/>
        <p:txBody>
          <a:bodyPr>
            <a:normAutofit fontScale="55000" lnSpcReduction="20000"/>
          </a:bodyPr>
          <a:lstStyle/>
          <a:p>
            <a:r>
              <a:rPr lang="en-US" sz="3500" dirty="0" smtClean="0"/>
              <a:t>Coubertin </a:t>
            </a:r>
            <a:r>
              <a:rPr lang="en-US" sz="3500" dirty="0"/>
              <a:t>advocated for the sport federations enough self-regulation, specialist and independent judges, rules regarding conflicts of interest: we have now Codes of Ethics, Codes of Conduct, </a:t>
            </a:r>
            <a:r>
              <a:rPr lang="en-US" sz="3500" dirty="0" smtClean="0"/>
              <a:t>Governance and Compliance </a:t>
            </a:r>
            <a:r>
              <a:rPr lang="en-US" sz="3500" dirty="0"/>
              <a:t>Handbooks providing those issues. </a:t>
            </a:r>
            <a:endParaRPr lang="en-US" sz="3500" dirty="0" smtClean="0"/>
          </a:p>
          <a:p>
            <a:endParaRPr lang="en-US" sz="3500" dirty="0"/>
          </a:p>
          <a:p>
            <a:r>
              <a:rPr lang="en-US" sz="3500" dirty="0" smtClean="0"/>
              <a:t>Recently</a:t>
            </a:r>
            <a:r>
              <a:rPr lang="en-US" sz="3500" dirty="0"/>
              <a:t>, two cases of the European Court of the Human Rights (</a:t>
            </a:r>
            <a:r>
              <a:rPr lang="en-US" sz="3500" i="1" dirty="0" err="1" smtClean="0"/>
              <a:t>Mutu</a:t>
            </a:r>
            <a:r>
              <a:rPr lang="en-US" sz="3500" i="1" dirty="0" smtClean="0"/>
              <a:t>/</a:t>
            </a:r>
            <a:r>
              <a:rPr lang="en-US" sz="3500" i="1" dirty="0" err="1" smtClean="0"/>
              <a:t>Pechstein</a:t>
            </a:r>
            <a:r>
              <a:rPr lang="en-US" sz="3500" dirty="0" smtClean="0"/>
              <a:t> </a:t>
            </a:r>
            <a:r>
              <a:rPr lang="en-US" sz="3500" dirty="0"/>
              <a:t>&amp; </a:t>
            </a:r>
            <a:r>
              <a:rPr lang="en-US" sz="3500" i="1" dirty="0" err="1"/>
              <a:t>Riza</a:t>
            </a:r>
            <a:r>
              <a:rPr lang="en-US" sz="3500" dirty="0"/>
              <a:t>) decided on these matters: the independence/impartiality of CAS and the non-fair and non-equitable trial before the Arbitration Committee of the Turkish Football Federation (structural defects given the major influence of the members or executives of the football clubs in the organization and workings of the Committee).</a:t>
            </a:r>
            <a:endParaRPr lang="pt-PT" sz="3500" dirty="0"/>
          </a:p>
          <a:p>
            <a:endParaRPr lang="en-US" dirty="0" smtClean="0"/>
          </a:p>
          <a:p>
            <a:endParaRPr lang="pt-PT"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0821" y="2943221"/>
            <a:ext cx="2133600" cy="2143125"/>
          </a:xfrm>
          <a:prstGeom prst="rect">
            <a:avLst/>
          </a:prstGeom>
        </p:spPr>
      </p:pic>
    </p:spTree>
    <p:extLst>
      <p:ext uri="{BB962C8B-B14F-4D97-AF65-F5344CB8AC3E}">
        <p14:creationId xmlns:p14="http://schemas.microsoft.com/office/powerpoint/2010/main" val="74529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2">
            <a:extLst>
              <a:ext uri="{FF2B5EF4-FFF2-40B4-BE49-F238E27FC236}">
                <a16:creationId xmlns:a16="http://schemas.microsoft.com/office/drawing/2014/main" xmlns="" id="{2C61293E-6EBE-43EF-A52C-9BEBFD7679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xmlns="" id="{91FAAC40-F139-44EB-9ED2-C103DF4EA5B7}"/>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4600" b="1" dirty="0" smtClean="0"/>
              <a:t>1. </a:t>
            </a:r>
            <a:r>
              <a:rPr lang="en-US" sz="4600" b="1" dirty="0" smtClean="0"/>
              <a:t>SPORT </a:t>
            </a:r>
            <a:r>
              <a:rPr lang="en-US" sz="4600" b="1" dirty="0"/>
              <a:t>AS A HUMAN RIGHT</a:t>
            </a:r>
          </a:p>
        </p:txBody>
      </p:sp>
      <p:pic>
        <p:nvPicPr>
          <p:cNvPr id="8" name="Grafik 22">
            <a:extLst>
              <a:ext uri="{FF2B5EF4-FFF2-40B4-BE49-F238E27FC236}">
                <a16:creationId xmlns:a16="http://schemas.microsoft.com/office/drawing/2014/main" xmlns="" id="{1B34E8DA-F00E-75E2-4E4D-AF0727727EF5}"/>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1220"/>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6" name="sketchy line">
            <a:extLst>
              <a:ext uri="{FF2B5EF4-FFF2-40B4-BE49-F238E27FC236}">
                <a16:creationId xmlns:a16="http://schemas.microsoft.com/office/drawing/2014/main" xmlns="" id="{21540236-BFD5-4A9D-8840-4703E7F7682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Inhaltsplatzhalter 2">
            <a:extLst>
              <a:ext uri="{FF2B5EF4-FFF2-40B4-BE49-F238E27FC236}">
                <a16:creationId xmlns:a16="http://schemas.microsoft.com/office/drawing/2014/main" xmlns="" id="{30469562-CA4F-48D1-850C-3E54322FC0F5}"/>
              </a:ext>
            </a:extLst>
          </p:cNvPr>
          <p:cNvSpPr>
            <a:spLocks noGrp="1"/>
          </p:cNvSpPr>
          <p:nvPr>
            <p:ph sz="half" idx="1"/>
          </p:nvPr>
        </p:nvSpPr>
        <p:spPr>
          <a:xfrm>
            <a:off x="5297762" y="2706624"/>
            <a:ext cx="6251110" cy="3483864"/>
          </a:xfrm>
        </p:spPr>
        <p:txBody>
          <a:bodyPr vert="horz" lIns="91440" tIns="45720" rIns="91440" bIns="45720" rtlCol="0">
            <a:normAutofit/>
          </a:bodyPr>
          <a:lstStyle/>
          <a:p>
            <a:pPr marL="342900" lvl="0">
              <a:spcAft>
                <a:spcPts val="1000"/>
              </a:spcAft>
            </a:pPr>
            <a:endParaRPr lang="en-US" sz="2200" dirty="0">
              <a:effectLst/>
            </a:endParaRPr>
          </a:p>
          <a:p>
            <a:pPr marL="342900" lvl="0">
              <a:spcAft>
                <a:spcPts val="1000"/>
              </a:spcAft>
            </a:pPr>
            <a:r>
              <a:rPr lang="en-US" sz="2300" dirty="0">
                <a:effectLst/>
              </a:rPr>
              <a:t>Hated his Law Studies </a:t>
            </a:r>
          </a:p>
          <a:p>
            <a:pPr marL="342900" lvl="0">
              <a:lnSpc>
                <a:spcPct val="100000"/>
              </a:lnSpc>
              <a:spcBef>
                <a:spcPts val="0"/>
              </a:spcBef>
            </a:pPr>
            <a:endParaRPr lang="en-US" sz="2300" dirty="0">
              <a:effectLst/>
            </a:endParaRPr>
          </a:p>
          <a:p>
            <a:pPr marL="342900" lvl="0">
              <a:lnSpc>
                <a:spcPct val="100000"/>
              </a:lnSpc>
              <a:spcBef>
                <a:spcPts val="0"/>
              </a:spcBef>
            </a:pPr>
            <a:r>
              <a:rPr lang="en-US" sz="2300" dirty="0">
                <a:effectLst/>
              </a:rPr>
              <a:t>Against interference </a:t>
            </a:r>
          </a:p>
          <a:p>
            <a:pPr marL="114300" lvl="0" indent="0">
              <a:lnSpc>
                <a:spcPct val="100000"/>
              </a:lnSpc>
              <a:spcBef>
                <a:spcPts val="0"/>
              </a:spcBef>
              <a:buNone/>
            </a:pPr>
            <a:r>
              <a:rPr lang="en-US" sz="2300" dirty="0">
                <a:effectLst/>
              </a:rPr>
              <a:t>of the rules in </a:t>
            </a:r>
            <a:r>
              <a:rPr lang="en-US" sz="2300" dirty="0" smtClean="0">
                <a:effectLst/>
              </a:rPr>
              <a:t>sport </a:t>
            </a:r>
          </a:p>
          <a:p>
            <a:pPr marL="114300" lvl="0" indent="0">
              <a:lnSpc>
                <a:spcPct val="100000"/>
              </a:lnSpc>
              <a:spcBef>
                <a:spcPts val="0"/>
              </a:spcBef>
              <a:buNone/>
            </a:pPr>
            <a:r>
              <a:rPr lang="en-US" sz="2300" dirty="0" smtClean="0">
                <a:effectLst/>
              </a:rPr>
              <a:t>[“autonomy”</a:t>
            </a:r>
          </a:p>
          <a:p>
            <a:pPr marL="114300" lvl="0" indent="0">
              <a:lnSpc>
                <a:spcPct val="100000"/>
              </a:lnSpc>
              <a:spcBef>
                <a:spcPts val="0"/>
              </a:spcBef>
              <a:buNone/>
            </a:pPr>
            <a:r>
              <a:rPr lang="en-US" sz="2300" dirty="0" smtClean="0">
                <a:effectLst/>
              </a:rPr>
              <a:t>”specificity” of sport]</a:t>
            </a:r>
            <a:r>
              <a:rPr lang="en-US" sz="2200" dirty="0" smtClean="0">
                <a:effectLst/>
              </a:rPr>
              <a:t>: </a:t>
            </a:r>
            <a:endParaRPr lang="en-US" sz="2200" dirty="0">
              <a:effectLst/>
            </a:endParaRPr>
          </a:p>
          <a:p>
            <a:pPr marL="342900" lvl="0">
              <a:spcAft>
                <a:spcPts val="1000"/>
              </a:spcAft>
            </a:pPr>
            <a:endParaRPr lang="en-US" sz="2200" dirty="0">
              <a:effectLst/>
            </a:endParaRPr>
          </a:p>
          <a:p>
            <a:pPr marL="114300" lvl="0" indent="0">
              <a:spcAft>
                <a:spcPts val="1000"/>
              </a:spcAft>
              <a:buNone/>
            </a:pPr>
            <a:endParaRPr lang="en-US" sz="2200" dirty="0">
              <a:effectLst/>
            </a:endParaRPr>
          </a:p>
          <a:p>
            <a:endParaRPr lang="en-US" sz="2200" dirty="0"/>
          </a:p>
        </p:txBody>
      </p:sp>
      <p:sp>
        <p:nvSpPr>
          <p:cNvPr id="4" name="Datumsplatzhalter 3">
            <a:extLst>
              <a:ext uri="{FF2B5EF4-FFF2-40B4-BE49-F238E27FC236}">
                <a16:creationId xmlns:a16="http://schemas.microsoft.com/office/drawing/2014/main" xmlns="" id="{C75CC3A2-ED33-4BC0-9007-4B833F78DA3A}"/>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defRPr/>
            </a:pPr>
            <a:fld id="{FCC46BD1-24D3-4299-9489-A33176FF3CB7}" type="datetime1">
              <a:rPr lang="en-US">
                <a:solidFill>
                  <a:srgbClr val="FFFFFF"/>
                </a:solidFill>
                <a:latin typeface="Calibri" panose="020F0502020204030204"/>
              </a:rPr>
              <a:pPr>
                <a:spcAft>
                  <a:spcPts val="600"/>
                </a:spcAft>
                <a:defRPr/>
              </a:pPr>
              <a:t>7/15/2022</a:t>
            </a:fld>
            <a:endParaRPr lang="en-US">
              <a:solidFill>
                <a:srgbClr val="FFFFFF"/>
              </a:solidFill>
              <a:latin typeface="Calibri" panose="020F0502020204030204"/>
            </a:endParaRPr>
          </a:p>
        </p:txBody>
      </p:sp>
      <p:sp>
        <p:nvSpPr>
          <p:cNvPr id="5" name="Fußzeilenplatzhalter 4">
            <a:extLst>
              <a:ext uri="{FF2B5EF4-FFF2-40B4-BE49-F238E27FC236}">
                <a16:creationId xmlns:a16="http://schemas.microsoft.com/office/drawing/2014/main" xmlns="" id="{02033445-AE73-4A3A-9AD5-C684803306BC}"/>
              </a:ext>
            </a:extLst>
          </p:cNvPr>
          <p:cNvSpPr>
            <a:spLocks noGrp="1"/>
          </p:cNvSpPr>
          <p:nvPr>
            <p:ph type="ftr" sz="quarter" idx="11"/>
          </p:nvPr>
        </p:nvSpPr>
        <p:spPr>
          <a:xfrm>
            <a:off x="5297762" y="6356350"/>
            <a:ext cx="4114800" cy="365125"/>
          </a:xfrm>
        </p:spPr>
        <p:txBody>
          <a:bodyPr vert="horz" lIns="91440" tIns="45720" rIns="91440" bIns="45720" rtlCol="0" anchor="ctr">
            <a:normAutofit/>
          </a:bodyPr>
          <a:lstStyle/>
          <a:p>
            <a:pPr algn="l">
              <a:spcAft>
                <a:spcPts val="600"/>
              </a:spcAft>
              <a:defRPr/>
            </a:pPr>
            <a:r>
              <a:rPr lang="en-US" kern="1200">
                <a:solidFill>
                  <a:prstClr val="black">
                    <a:tint val="75000"/>
                  </a:prstClr>
                </a:solidFill>
                <a:latin typeface="Calibri" panose="020F0502020204030204"/>
                <a:ea typeface="+mn-ea"/>
                <a:cs typeface="+mn-cs"/>
              </a:rPr>
              <a:t>PIERRE DE COUBERTIN &amp; HUMAN RIGHTS</a:t>
            </a:r>
          </a:p>
        </p:txBody>
      </p:sp>
      <p:sp>
        <p:nvSpPr>
          <p:cNvPr id="6" name="Foliennummernplatzhalter 5">
            <a:extLst>
              <a:ext uri="{FF2B5EF4-FFF2-40B4-BE49-F238E27FC236}">
                <a16:creationId xmlns:a16="http://schemas.microsoft.com/office/drawing/2014/main" xmlns="" id="{F0100472-04C8-4300-977B-4655CBFE268B}"/>
              </a:ext>
            </a:extLst>
          </p:cNvPr>
          <p:cNvSpPr>
            <a:spLocks noGrp="1"/>
          </p:cNvSpPr>
          <p:nvPr>
            <p:ph type="sldNum" sz="quarter" idx="12"/>
          </p:nvPr>
        </p:nvSpPr>
        <p:spPr>
          <a:xfrm>
            <a:off x="10052978" y="6356350"/>
            <a:ext cx="1300821" cy="365125"/>
          </a:xfrm>
        </p:spPr>
        <p:txBody>
          <a:bodyPr vert="horz" lIns="91440" tIns="45720" rIns="91440" bIns="45720" rtlCol="0" anchor="ctr">
            <a:normAutofit/>
          </a:bodyPr>
          <a:lstStyle/>
          <a:p>
            <a:pPr>
              <a:spcAft>
                <a:spcPts val="600"/>
              </a:spcAft>
              <a:defRPr/>
            </a:pPr>
            <a:fld id="{AB4A606B-7E9A-4A1B-A681-63123837E35F}" type="slidenum">
              <a:rPr lang="en-US" smtClean="0">
                <a:solidFill>
                  <a:prstClr val="black">
                    <a:tint val="75000"/>
                  </a:prstClr>
                </a:solidFill>
                <a:latin typeface="Calibri" panose="020F0502020204030204"/>
              </a:rPr>
              <a:pPr>
                <a:spcAft>
                  <a:spcPts val="600"/>
                </a:spcAft>
                <a:defRPr/>
              </a:pPr>
              <a:t>2</a:t>
            </a:fld>
            <a:endParaRPr lang="en-US">
              <a:solidFill>
                <a:prstClr val="black">
                  <a:tint val="75000"/>
                </a:prstClr>
              </a:solidFill>
              <a:latin typeface="Calibri" panose="020F0502020204030204"/>
            </a:endParaRPr>
          </a:p>
        </p:txBody>
      </p:sp>
      <p:sp>
        <p:nvSpPr>
          <p:cNvPr id="21" name="Sprechblase: rechteckig mit abgerundeten Ecken 20">
            <a:extLst>
              <a:ext uri="{FF2B5EF4-FFF2-40B4-BE49-F238E27FC236}">
                <a16:creationId xmlns:a16="http://schemas.microsoft.com/office/drawing/2014/main" xmlns="" id="{2C7084DB-4251-BF7B-4C6F-23286934EBA9}"/>
              </a:ext>
            </a:extLst>
          </p:cNvPr>
          <p:cNvSpPr/>
          <p:nvPr/>
        </p:nvSpPr>
        <p:spPr>
          <a:xfrm>
            <a:off x="8503281" y="2987594"/>
            <a:ext cx="2858949" cy="1235207"/>
          </a:xfrm>
          <a:prstGeom prst="wedgeRoundRectCallout">
            <a:avLst/>
          </a:prstGeom>
          <a:scene3d>
            <a:camera prst="orthographicFront"/>
            <a:lightRig rig="threePt" dir="t"/>
          </a:scene3d>
          <a:sp3d>
            <a:bevel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de-DE" dirty="0"/>
              <a:t>„</a:t>
            </a:r>
            <a:r>
              <a:rPr lang="en-US" dirty="0"/>
              <a:t>Only God knows how I suffered</a:t>
            </a:r>
            <a:r>
              <a:rPr lang="de-DE" dirty="0"/>
              <a:t>!“</a:t>
            </a:r>
          </a:p>
        </p:txBody>
      </p:sp>
      <p:sp>
        <p:nvSpPr>
          <p:cNvPr id="23" name="Sprechblase: rechteckig mit abgerundeten Ecken 20">
            <a:extLst>
              <a:ext uri="{FF2B5EF4-FFF2-40B4-BE49-F238E27FC236}">
                <a16:creationId xmlns:a16="http://schemas.microsoft.com/office/drawing/2014/main" xmlns="" id="{73BDEA97-B3E6-DB06-AA99-DE39716E5FDF}"/>
              </a:ext>
            </a:extLst>
          </p:cNvPr>
          <p:cNvSpPr/>
          <p:nvPr/>
        </p:nvSpPr>
        <p:spPr>
          <a:xfrm>
            <a:off x="8117840" y="4745737"/>
            <a:ext cx="3779520" cy="1158449"/>
          </a:xfrm>
          <a:prstGeom prst="wedgeRoundRectCallout">
            <a:avLst/>
          </a:prstGeom>
          <a:scene3d>
            <a:camera prst="orthographicFront"/>
            <a:lightRig rig="threePt" dir="t"/>
          </a:scene3d>
          <a:sp3d>
            <a:bevelT/>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de-DE" dirty="0"/>
              <a:t>„</a:t>
            </a:r>
            <a:r>
              <a:rPr lang="en-US" dirty="0"/>
              <a:t>the more regulations they adopt, the more constrained they become. Give Olympic </a:t>
            </a:r>
            <a:r>
              <a:rPr lang="en-US" dirty="0" err="1"/>
              <a:t>organisations</a:t>
            </a:r>
            <a:r>
              <a:rPr lang="en-US" dirty="0"/>
              <a:t> some flexibility</a:t>
            </a:r>
            <a:r>
              <a:rPr lang="de-DE" dirty="0"/>
              <a:t> “</a:t>
            </a:r>
          </a:p>
        </p:txBody>
      </p:sp>
    </p:spTree>
    <p:extLst>
      <p:ext uri="{BB962C8B-B14F-4D97-AF65-F5344CB8AC3E}">
        <p14:creationId xmlns:p14="http://schemas.microsoft.com/office/powerpoint/2010/main" val="41507985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661526-49FA-1CF8-DF46-C3B04C30945A}"/>
              </a:ext>
            </a:extLst>
          </p:cNvPr>
          <p:cNvSpPr>
            <a:spLocks noGrp="1"/>
          </p:cNvSpPr>
          <p:nvPr>
            <p:ph type="title"/>
          </p:nvPr>
        </p:nvSpPr>
        <p:spPr/>
        <p:txBody>
          <a:bodyPr/>
          <a:lstStyle/>
          <a:p>
            <a:pPr algn="ctr"/>
            <a:r>
              <a:rPr lang="en-US" b="1" dirty="0" smtClean="0"/>
              <a:t>2.5. SPORT &amp; RIGHT TO PEACE </a:t>
            </a:r>
            <a:endParaRPr lang="pt-PT" b="1" dirty="0"/>
          </a:p>
        </p:txBody>
      </p:sp>
      <p:sp>
        <p:nvSpPr>
          <p:cNvPr id="3" name="Content Placeholder 2">
            <a:extLst>
              <a:ext uri="{FF2B5EF4-FFF2-40B4-BE49-F238E27FC236}">
                <a16:creationId xmlns:a16="http://schemas.microsoft.com/office/drawing/2014/main" xmlns="" id="{B37470A7-4E41-FF70-61B1-B1B41E3C92DB}"/>
              </a:ext>
            </a:extLst>
          </p:cNvPr>
          <p:cNvSpPr>
            <a:spLocks noGrp="1"/>
          </p:cNvSpPr>
          <p:nvPr>
            <p:ph sz="half" idx="1"/>
          </p:nvPr>
        </p:nvSpPr>
        <p:spPr/>
        <p:txBody>
          <a:bodyPr>
            <a:normAutofit fontScale="70000" lnSpcReduction="20000"/>
          </a:bodyPr>
          <a:lstStyle/>
          <a:p>
            <a:endParaRPr lang="en-US" dirty="0" smtClean="0"/>
          </a:p>
          <a:p>
            <a:pPr algn="just"/>
            <a:r>
              <a:rPr lang="en-US" dirty="0" smtClean="0"/>
              <a:t>Coubertin</a:t>
            </a:r>
            <a:r>
              <a:rPr lang="en-US" dirty="0"/>
              <a:t>: Peace between </a:t>
            </a:r>
            <a:r>
              <a:rPr lang="en-US" dirty="0" smtClean="0"/>
              <a:t>nations </a:t>
            </a:r>
            <a:r>
              <a:rPr lang="en-US" dirty="0"/>
              <a:t>as a priority; sport as an important engine of peace (communication and understanding between peoples), a seed to obtain social peace and international peace</a:t>
            </a:r>
            <a:endParaRPr lang="pt-PT" dirty="0"/>
          </a:p>
          <a:p>
            <a:pPr marL="0" indent="0" algn="just">
              <a:buNone/>
            </a:pPr>
            <a:r>
              <a:rPr lang="en-US" dirty="0"/>
              <a:t> </a:t>
            </a:r>
            <a:endParaRPr lang="pt-PT" dirty="0"/>
          </a:p>
          <a:p>
            <a:pPr algn="just"/>
            <a:r>
              <a:rPr lang="en-US" dirty="0" smtClean="0"/>
              <a:t>Coubertin </a:t>
            </a:r>
            <a:r>
              <a:rPr lang="en-US" dirty="0"/>
              <a:t>based his humanitarian and progressive view on the need to promote mutual understanding and respect, fraternity – this discards exaggerated nationalism and chauvinism, mitigates disputes, attenuates rage and rancor, eliminates misunderstandings and wars between </a:t>
            </a:r>
            <a:r>
              <a:rPr lang="en-US" dirty="0" smtClean="0"/>
              <a:t>nations</a:t>
            </a:r>
          </a:p>
          <a:p>
            <a:pPr marL="0" indent="0" algn="just">
              <a:buNone/>
            </a:pPr>
            <a:r>
              <a:rPr lang="en-US" dirty="0" smtClean="0"/>
              <a:t> </a:t>
            </a:r>
            <a:endParaRPr lang="pt-PT" dirty="0"/>
          </a:p>
          <a:p>
            <a:endParaRPr lang="en-US" dirty="0" smtClean="0"/>
          </a:p>
          <a:p>
            <a:endParaRPr lang="pt-PT" dirty="0"/>
          </a:p>
        </p:txBody>
      </p:sp>
      <p:sp>
        <p:nvSpPr>
          <p:cNvPr id="5" name="Date Placeholder 4">
            <a:extLst>
              <a:ext uri="{FF2B5EF4-FFF2-40B4-BE49-F238E27FC236}">
                <a16:creationId xmlns:a16="http://schemas.microsoft.com/office/drawing/2014/main" xmlns="" id="{EEB990B7-B8D6-2D63-AFDE-653D24FA6C2A}"/>
              </a:ext>
            </a:extLst>
          </p:cNvPr>
          <p:cNvSpPr>
            <a:spLocks noGrp="1"/>
          </p:cNvSpPr>
          <p:nvPr>
            <p:ph type="dt" sz="half" idx="10"/>
          </p:nvPr>
        </p:nvSpPr>
        <p:spPr/>
        <p:txBody>
          <a:bodyPr/>
          <a:lstStyle/>
          <a:p>
            <a:fld id="{932C3ABA-6E75-4983-80C1-8A419A7A9019}" type="datetime1">
              <a:rPr lang="en-GB" smtClean="0"/>
              <a:t>15/07/2022</a:t>
            </a:fld>
            <a:endParaRPr lang="de-DE"/>
          </a:p>
        </p:txBody>
      </p:sp>
      <p:sp>
        <p:nvSpPr>
          <p:cNvPr id="6" name="Footer Placeholder 5">
            <a:extLst>
              <a:ext uri="{FF2B5EF4-FFF2-40B4-BE49-F238E27FC236}">
                <a16:creationId xmlns:a16="http://schemas.microsoft.com/office/drawing/2014/main" xmlns="" id="{06E46524-231C-6942-CFB1-38AF308ABA89}"/>
              </a:ext>
            </a:extLst>
          </p:cNvPr>
          <p:cNvSpPr>
            <a:spLocks noGrp="1"/>
          </p:cNvSpPr>
          <p:nvPr>
            <p:ph type="ftr" sz="quarter" idx="11"/>
          </p:nvPr>
        </p:nvSpPr>
        <p:spPr/>
        <p:txBody>
          <a:bodyPr/>
          <a:lstStyle/>
          <a:p>
            <a:r>
              <a:rPr lang="en-US" dirty="0">
                <a:solidFill>
                  <a:prstClr val="black">
                    <a:tint val="75000"/>
                  </a:prstClr>
                </a:solidFill>
              </a:rPr>
              <a:t>PIERRE DE COUBERTIN &amp; HUMAN RIGHTS</a:t>
            </a:r>
          </a:p>
          <a:p>
            <a:endParaRPr lang="de-DE" dirty="0"/>
          </a:p>
        </p:txBody>
      </p:sp>
      <p:sp>
        <p:nvSpPr>
          <p:cNvPr id="7" name="Slide Number Placeholder 6">
            <a:extLst>
              <a:ext uri="{FF2B5EF4-FFF2-40B4-BE49-F238E27FC236}">
                <a16:creationId xmlns:a16="http://schemas.microsoft.com/office/drawing/2014/main" xmlns="" id="{A3FB5B68-ADC7-8734-1576-3C48AA32CA55}"/>
              </a:ext>
            </a:extLst>
          </p:cNvPr>
          <p:cNvSpPr>
            <a:spLocks noGrp="1"/>
          </p:cNvSpPr>
          <p:nvPr>
            <p:ph type="sldNum" sz="quarter" idx="12"/>
          </p:nvPr>
        </p:nvSpPr>
        <p:spPr/>
        <p:txBody>
          <a:bodyPr/>
          <a:lstStyle/>
          <a:p>
            <a:fld id="{AB4A606B-7E9A-4A1B-A681-63123837E35F}" type="slidenum">
              <a:rPr lang="de-DE" smtClean="0"/>
              <a:t>20</a:t>
            </a:fld>
            <a:endParaRPr lang="de-DE"/>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338848" y="3200400"/>
            <a:ext cx="3097924" cy="1962807"/>
          </a:xfrm>
        </p:spPr>
      </p:pic>
    </p:spTree>
    <p:extLst>
      <p:ext uri="{BB962C8B-B14F-4D97-AF65-F5344CB8AC3E}">
        <p14:creationId xmlns:p14="http://schemas.microsoft.com/office/powerpoint/2010/main" val="29170433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661526-49FA-1CF8-DF46-C3B04C30945A}"/>
              </a:ext>
            </a:extLst>
          </p:cNvPr>
          <p:cNvSpPr>
            <a:spLocks noGrp="1"/>
          </p:cNvSpPr>
          <p:nvPr>
            <p:ph type="title"/>
          </p:nvPr>
        </p:nvSpPr>
        <p:spPr/>
        <p:txBody>
          <a:bodyPr/>
          <a:lstStyle/>
          <a:p>
            <a:pPr algn="ctr"/>
            <a:r>
              <a:rPr lang="en-US" b="1" dirty="0" smtClean="0"/>
              <a:t>2.5. SPORT &amp; RIGHT TO PEACE </a:t>
            </a:r>
            <a:endParaRPr lang="pt-PT" b="1" dirty="0"/>
          </a:p>
        </p:txBody>
      </p:sp>
      <p:sp>
        <p:nvSpPr>
          <p:cNvPr id="3" name="Content Placeholder 2">
            <a:extLst>
              <a:ext uri="{FF2B5EF4-FFF2-40B4-BE49-F238E27FC236}">
                <a16:creationId xmlns:a16="http://schemas.microsoft.com/office/drawing/2014/main" xmlns="" id="{B37470A7-4E41-FF70-61B1-B1B41E3C92DB}"/>
              </a:ext>
            </a:extLst>
          </p:cNvPr>
          <p:cNvSpPr>
            <a:spLocks noGrp="1"/>
          </p:cNvSpPr>
          <p:nvPr>
            <p:ph sz="half" idx="1"/>
          </p:nvPr>
        </p:nvSpPr>
        <p:spPr/>
        <p:txBody>
          <a:bodyPr>
            <a:normAutofit fontScale="70000" lnSpcReduction="20000"/>
          </a:bodyPr>
          <a:lstStyle/>
          <a:p>
            <a:endParaRPr lang="en-US" dirty="0" smtClean="0"/>
          </a:p>
          <a:p>
            <a:r>
              <a:rPr lang="en-US" sz="3000" dirty="0" smtClean="0"/>
              <a:t>Coubertin </a:t>
            </a:r>
            <a:r>
              <a:rPr lang="en-US" sz="3000" dirty="0"/>
              <a:t>never doubted the need for each nation to know the history of other nations, as an essential basis of the educational process necessary for mutual understanding </a:t>
            </a:r>
            <a:r>
              <a:rPr lang="en-US" sz="3000" dirty="0" smtClean="0"/>
              <a:t>[Olympic Games: </a:t>
            </a:r>
            <a:r>
              <a:rPr lang="en-US" sz="3000" dirty="0"/>
              <a:t>a via for encounter, direct contact between different people, for sharing experiences in an international context, an institutionalized platform and event for a worldwide process of education for </a:t>
            </a:r>
            <a:r>
              <a:rPr lang="en-US" sz="3000" dirty="0" smtClean="0"/>
              <a:t>peace</a:t>
            </a:r>
            <a:r>
              <a:rPr lang="en-US" sz="3000" dirty="0"/>
              <a:t>]</a:t>
            </a:r>
            <a:endParaRPr lang="pt-PT" sz="3000" dirty="0"/>
          </a:p>
          <a:p>
            <a:pPr marL="0" indent="0">
              <a:buNone/>
            </a:pPr>
            <a:r>
              <a:rPr lang="en-US" sz="3000" dirty="0"/>
              <a:t> </a:t>
            </a:r>
            <a:endParaRPr lang="pt-PT" sz="3000" dirty="0"/>
          </a:p>
          <a:p>
            <a:r>
              <a:rPr lang="en-US" sz="3000" dirty="0" smtClean="0"/>
              <a:t>The </a:t>
            </a:r>
            <a:r>
              <a:rPr lang="en-US" sz="3000" dirty="0"/>
              <a:t>idea to revive the Olympic Truce, as an “</a:t>
            </a:r>
            <a:r>
              <a:rPr lang="en-US" sz="3000" i="1" dirty="0"/>
              <a:t>essential aspect of Olympism</a:t>
            </a:r>
            <a:r>
              <a:rPr lang="en-US" sz="3000" dirty="0"/>
              <a:t>”</a:t>
            </a:r>
            <a:endParaRPr lang="pt-PT" sz="3000" dirty="0"/>
          </a:p>
          <a:p>
            <a:endParaRPr lang="en-US" dirty="0" smtClean="0"/>
          </a:p>
          <a:p>
            <a:endParaRPr lang="pt-PT" dirty="0"/>
          </a:p>
        </p:txBody>
      </p:sp>
      <p:sp>
        <p:nvSpPr>
          <p:cNvPr id="5" name="Date Placeholder 4">
            <a:extLst>
              <a:ext uri="{FF2B5EF4-FFF2-40B4-BE49-F238E27FC236}">
                <a16:creationId xmlns:a16="http://schemas.microsoft.com/office/drawing/2014/main" xmlns="" id="{EEB990B7-B8D6-2D63-AFDE-653D24FA6C2A}"/>
              </a:ext>
            </a:extLst>
          </p:cNvPr>
          <p:cNvSpPr>
            <a:spLocks noGrp="1"/>
          </p:cNvSpPr>
          <p:nvPr>
            <p:ph type="dt" sz="half" idx="10"/>
          </p:nvPr>
        </p:nvSpPr>
        <p:spPr/>
        <p:txBody>
          <a:bodyPr/>
          <a:lstStyle/>
          <a:p>
            <a:fld id="{932C3ABA-6E75-4983-80C1-8A419A7A9019}" type="datetime1">
              <a:rPr lang="en-GB" smtClean="0"/>
              <a:t>15/07/2022</a:t>
            </a:fld>
            <a:endParaRPr lang="de-DE"/>
          </a:p>
        </p:txBody>
      </p:sp>
      <p:sp>
        <p:nvSpPr>
          <p:cNvPr id="6" name="Footer Placeholder 5">
            <a:extLst>
              <a:ext uri="{FF2B5EF4-FFF2-40B4-BE49-F238E27FC236}">
                <a16:creationId xmlns:a16="http://schemas.microsoft.com/office/drawing/2014/main" xmlns="" id="{06E46524-231C-6942-CFB1-38AF308ABA89}"/>
              </a:ext>
            </a:extLst>
          </p:cNvPr>
          <p:cNvSpPr>
            <a:spLocks noGrp="1"/>
          </p:cNvSpPr>
          <p:nvPr>
            <p:ph type="ftr" sz="quarter" idx="11"/>
          </p:nvPr>
        </p:nvSpPr>
        <p:spPr/>
        <p:txBody>
          <a:bodyPr/>
          <a:lstStyle/>
          <a:p>
            <a:r>
              <a:rPr lang="en-US" dirty="0">
                <a:solidFill>
                  <a:prstClr val="black">
                    <a:tint val="75000"/>
                  </a:prstClr>
                </a:solidFill>
              </a:rPr>
              <a:t>PIERRE DE COUBERTIN &amp; HUMAN RIGHTS</a:t>
            </a:r>
          </a:p>
          <a:p>
            <a:endParaRPr lang="de-DE" dirty="0"/>
          </a:p>
        </p:txBody>
      </p:sp>
      <p:sp>
        <p:nvSpPr>
          <p:cNvPr id="7" name="Slide Number Placeholder 6">
            <a:extLst>
              <a:ext uri="{FF2B5EF4-FFF2-40B4-BE49-F238E27FC236}">
                <a16:creationId xmlns:a16="http://schemas.microsoft.com/office/drawing/2014/main" xmlns="" id="{A3FB5B68-ADC7-8734-1576-3C48AA32CA55}"/>
              </a:ext>
            </a:extLst>
          </p:cNvPr>
          <p:cNvSpPr>
            <a:spLocks noGrp="1"/>
          </p:cNvSpPr>
          <p:nvPr>
            <p:ph type="sldNum" sz="quarter" idx="12"/>
          </p:nvPr>
        </p:nvSpPr>
        <p:spPr/>
        <p:txBody>
          <a:bodyPr/>
          <a:lstStyle/>
          <a:p>
            <a:fld id="{AB4A606B-7E9A-4A1B-A681-63123837E35F}" type="slidenum">
              <a:rPr lang="de-DE" smtClean="0"/>
              <a:t>21</a:t>
            </a:fld>
            <a:endParaRPr lang="de-DE"/>
          </a:p>
        </p:txBody>
      </p:sp>
      <p:pic>
        <p:nvPicPr>
          <p:cNvPr id="9" name="Content Placeholder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598978" y="2729706"/>
            <a:ext cx="3754821" cy="2449266"/>
          </a:xfrm>
        </p:spPr>
      </p:pic>
    </p:spTree>
    <p:extLst>
      <p:ext uri="{BB962C8B-B14F-4D97-AF65-F5344CB8AC3E}">
        <p14:creationId xmlns:p14="http://schemas.microsoft.com/office/powerpoint/2010/main" val="1942175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661526-49FA-1CF8-DF46-C3B04C30945A}"/>
              </a:ext>
            </a:extLst>
          </p:cNvPr>
          <p:cNvSpPr>
            <a:spLocks noGrp="1"/>
          </p:cNvSpPr>
          <p:nvPr>
            <p:ph type="title"/>
          </p:nvPr>
        </p:nvSpPr>
        <p:spPr/>
        <p:txBody>
          <a:bodyPr/>
          <a:lstStyle/>
          <a:p>
            <a:pPr algn="ctr"/>
            <a:r>
              <a:rPr lang="en-US" b="1" dirty="0"/>
              <a:t>2.5. SPORT &amp; RIGHT TO PEACE </a:t>
            </a:r>
            <a:endParaRPr lang="pt-PT" b="1" dirty="0"/>
          </a:p>
        </p:txBody>
      </p:sp>
      <p:sp>
        <p:nvSpPr>
          <p:cNvPr id="3" name="Content Placeholder 2">
            <a:extLst>
              <a:ext uri="{FF2B5EF4-FFF2-40B4-BE49-F238E27FC236}">
                <a16:creationId xmlns:a16="http://schemas.microsoft.com/office/drawing/2014/main" xmlns="" id="{B37470A7-4E41-FF70-61B1-B1B41E3C92DB}"/>
              </a:ext>
            </a:extLst>
          </p:cNvPr>
          <p:cNvSpPr>
            <a:spLocks noGrp="1"/>
          </p:cNvSpPr>
          <p:nvPr>
            <p:ph sz="half" idx="1"/>
          </p:nvPr>
        </p:nvSpPr>
        <p:spPr/>
        <p:txBody>
          <a:bodyPr>
            <a:normAutofit fontScale="70000" lnSpcReduction="20000"/>
          </a:bodyPr>
          <a:lstStyle/>
          <a:p>
            <a:r>
              <a:rPr lang="en-US" dirty="0" smtClean="0"/>
              <a:t>Convergence </a:t>
            </a:r>
            <a:r>
              <a:rPr lang="en-US" dirty="0"/>
              <a:t>between Coubertin’s ideals and the UN’s </a:t>
            </a:r>
            <a:r>
              <a:rPr lang="en-US" dirty="0" smtClean="0"/>
              <a:t>objectives:</a:t>
            </a:r>
          </a:p>
          <a:p>
            <a:pPr marL="0" indent="0">
              <a:buNone/>
            </a:pPr>
            <a:r>
              <a:rPr lang="en-US" dirty="0" smtClean="0"/>
              <a:t>	“</a:t>
            </a:r>
            <a:r>
              <a:rPr lang="en-US" i="1" dirty="0"/>
              <a:t>to practice tolerance and live </a:t>
            </a:r>
            <a:r>
              <a:rPr lang="en-US" i="1" dirty="0" smtClean="0"/>
              <a:t>in 	peace</a:t>
            </a:r>
            <a:r>
              <a:rPr lang="en-US" dirty="0"/>
              <a:t>”; </a:t>
            </a:r>
            <a:endParaRPr lang="en-US" dirty="0" smtClean="0"/>
          </a:p>
          <a:p>
            <a:pPr marL="0" indent="0">
              <a:buNone/>
            </a:pPr>
            <a:r>
              <a:rPr lang="en-US" dirty="0"/>
              <a:t>	</a:t>
            </a:r>
            <a:r>
              <a:rPr lang="en-US" dirty="0" smtClean="0"/>
              <a:t>“</a:t>
            </a:r>
            <a:r>
              <a:rPr lang="en-US" i="1" dirty="0"/>
              <a:t>All Members shall settle their </a:t>
            </a:r>
            <a:r>
              <a:rPr lang="en-US" i="1" dirty="0" smtClean="0"/>
              <a:t>	international </a:t>
            </a:r>
            <a:r>
              <a:rPr lang="en-US" i="1" dirty="0"/>
              <a:t>disputes by </a:t>
            </a:r>
            <a:r>
              <a:rPr lang="en-US" i="1" dirty="0" smtClean="0"/>
              <a:t>peaceful 	means </a:t>
            </a:r>
            <a:r>
              <a:rPr lang="en-US" i="1" dirty="0"/>
              <a:t>in such a </a:t>
            </a:r>
            <a:r>
              <a:rPr lang="en-US" i="1" dirty="0" smtClean="0"/>
              <a:t>manner </a:t>
            </a:r>
            <a:r>
              <a:rPr lang="en-US" i="1" dirty="0"/>
              <a:t>that </a:t>
            </a:r>
            <a:r>
              <a:rPr lang="en-US" i="1" dirty="0" smtClean="0"/>
              <a:t>	international </a:t>
            </a:r>
            <a:r>
              <a:rPr lang="en-US" i="1" dirty="0"/>
              <a:t>peace </a:t>
            </a:r>
            <a:r>
              <a:rPr lang="en-US" i="1" dirty="0" smtClean="0"/>
              <a:t>and </a:t>
            </a:r>
            <a:r>
              <a:rPr lang="en-US" i="1" dirty="0"/>
              <a:t>security, </a:t>
            </a:r>
            <a:r>
              <a:rPr lang="en-US" i="1" dirty="0" smtClean="0"/>
              <a:t>and 	justice</a:t>
            </a:r>
            <a:r>
              <a:rPr lang="en-US" i="1" dirty="0"/>
              <a:t>, are not </a:t>
            </a:r>
            <a:r>
              <a:rPr lang="en-US" i="1" dirty="0" smtClean="0"/>
              <a:t>endangered</a:t>
            </a:r>
            <a:r>
              <a:rPr lang="en-US" dirty="0"/>
              <a:t>”; </a:t>
            </a:r>
            <a:endParaRPr lang="en-US" dirty="0" smtClean="0"/>
          </a:p>
          <a:p>
            <a:pPr marL="0" indent="0">
              <a:buNone/>
            </a:pPr>
            <a:r>
              <a:rPr lang="en-US" dirty="0"/>
              <a:t>	</a:t>
            </a:r>
            <a:r>
              <a:rPr lang="en-US" dirty="0" smtClean="0"/>
              <a:t>“</a:t>
            </a:r>
            <a:r>
              <a:rPr lang="en-US" i="1" dirty="0"/>
              <a:t>the peoples of our planet have a </a:t>
            </a:r>
            <a:r>
              <a:rPr lang="en-US" i="1" dirty="0" smtClean="0"/>
              <a:t>	sacred </a:t>
            </a:r>
            <a:r>
              <a:rPr lang="en-US" i="1" dirty="0"/>
              <a:t>right to peace</a:t>
            </a:r>
            <a:r>
              <a:rPr lang="en-US" dirty="0"/>
              <a:t>”. </a:t>
            </a:r>
            <a:endParaRPr lang="en-US" dirty="0" smtClean="0"/>
          </a:p>
          <a:p>
            <a:pPr marL="0" indent="0">
              <a:buNone/>
            </a:pPr>
            <a:endParaRPr lang="en-US" dirty="0"/>
          </a:p>
          <a:p>
            <a:r>
              <a:rPr lang="en-US" dirty="0" smtClean="0"/>
              <a:t>The </a:t>
            </a:r>
            <a:r>
              <a:rPr lang="en-US" dirty="0"/>
              <a:t>UN also </a:t>
            </a:r>
            <a:r>
              <a:rPr lang="en-US" dirty="0" smtClean="0"/>
              <a:t>urges </a:t>
            </a:r>
            <a:r>
              <a:rPr lang="en-US" dirty="0"/>
              <a:t>Member States to observe </a:t>
            </a:r>
            <a:r>
              <a:rPr lang="en-US" dirty="0" smtClean="0"/>
              <a:t>	the </a:t>
            </a:r>
            <a:r>
              <a:rPr lang="en-US" dirty="0"/>
              <a:t>Olympic Truce…</a:t>
            </a:r>
            <a:endParaRPr lang="pt-PT" dirty="0"/>
          </a:p>
          <a:p>
            <a:endParaRPr lang="pt-PT" dirty="0"/>
          </a:p>
        </p:txBody>
      </p:sp>
      <p:sp>
        <p:nvSpPr>
          <p:cNvPr id="5" name="Date Placeholder 4">
            <a:extLst>
              <a:ext uri="{FF2B5EF4-FFF2-40B4-BE49-F238E27FC236}">
                <a16:creationId xmlns:a16="http://schemas.microsoft.com/office/drawing/2014/main" xmlns="" id="{EEB990B7-B8D6-2D63-AFDE-653D24FA6C2A}"/>
              </a:ext>
            </a:extLst>
          </p:cNvPr>
          <p:cNvSpPr>
            <a:spLocks noGrp="1"/>
          </p:cNvSpPr>
          <p:nvPr>
            <p:ph type="dt" sz="half" idx="10"/>
          </p:nvPr>
        </p:nvSpPr>
        <p:spPr/>
        <p:txBody>
          <a:bodyPr/>
          <a:lstStyle/>
          <a:p>
            <a:fld id="{932C3ABA-6E75-4983-80C1-8A419A7A9019}" type="datetime1">
              <a:rPr lang="en-GB" smtClean="0"/>
              <a:t>15/07/2022</a:t>
            </a:fld>
            <a:endParaRPr lang="de-DE"/>
          </a:p>
        </p:txBody>
      </p:sp>
      <p:sp>
        <p:nvSpPr>
          <p:cNvPr id="6" name="Footer Placeholder 5">
            <a:extLst>
              <a:ext uri="{FF2B5EF4-FFF2-40B4-BE49-F238E27FC236}">
                <a16:creationId xmlns:a16="http://schemas.microsoft.com/office/drawing/2014/main" xmlns="" id="{06E46524-231C-6942-CFB1-38AF308ABA89}"/>
              </a:ext>
            </a:extLst>
          </p:cNvPr>
          <p:cNvSpPr>
            <a:spLocks noGrp="1"/>
          </p:cNvSpPr>
          <p:nvPr>
            <p:ph type="ftr" sz="quarter" idx="11"/>
          </p:nvPr>
        </p:nvSpPr>
        <p:spPr/>
        <p:txBody>
          <a:bodyPr/>
          <a:lstStyle/>
          <a:p>
            <a:r>
              <a:rPr lang="en-US" dirty="0">
                <a:solidFill>
                  <a:prstClr val="black">
                    <a:tint val="75000"/>
                  </a:prstClr>
                </a:solidFill>
              </a:rPr>
              <a:t>PIERRE DE COUBERTIN &amp; HUMAN RIGHTS</a:t>
            </a:r>
          </a:p>
          <a:p>
            <a:endParaRPr lang="de-DE" dirty="0"/>
          </a:p>
        </p:txBody>
      </p:sp>
      <p:sp>
        <p:nvSpPr>
          <p:cNvPr id="7" name="Slide Number Placeholder 6">
            <a:extLst>
              <a:ext uri="{FF2B5EF4-FFF2-40B4-BE49-F238E27FC236}">
                <a16:creationId xmlns:a16="http://schemas.microsoft.com/office/drawing/2014/main" xmlns="" id="{A3FB5B68-ADC7-8734-1576-3C48AA32CA55}"/>
              </a:ext>
            </a:extLst>
          </p:cNvPr>
          <p:cNvSpPr>
            <a:spLocks noGrp="1"/>
          </p:cNvSpPr>
          <p:nvPr>
            <p:ph type="sldNum" sz="quarter" idx="12"/>
          </p:nvPr>
        </p:nvSpPr>
        <p:spPr/>
        <p:txBody>
          <a:bodyPr/>
          <a:lstStyle/>
          <a:p>
            <a:fld id="{AB4A606B-7E9A-4A1B-A681-63123837E35F}" type="slidenum">
              <a:rPr lang="de-DE" smtClean="0"/>
              <a:t>22</a:t>
            </a:fld>
            <a:endParaRPr lang="de-DE"/>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078716" y="3539331"/>
            <a:ext cx="4275083" cy="1619250"/>
          </a:xfrm>
        </p:spPr>
      </p:pic>
    </p:spTree>
    <p:extLst>
      <p:ext uri="{BB962C8B-B14F-4D97-AF65-F5344CB8AC3E}">
        <p14:creationId xmlns:p14="http://schemas.microsoft.com/office/powerpoint/2010/main" val="29401297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pt-PT" b="1" dirty="0" smtClean="0"/>
              <a:t> CONCLUSIONS</a:t>
            </a:r>
            <a:endParaRPr lang="pt-PT" b="1" dirty="0"/>
          </a:p>
        </p:txBody>
      </p:sp>
      <p:sp>
        <p:nvSpPr>
          <p:cNvPr id="4" name="Content Placeholder 3"/>
          <p:cNvSpPr>
            <a:spLocks noGrp="1"/>
          </p:cNvSpPr>
          <p:nvPr>
            <p:ph sz="half" idx="2"/>
          </p:nvPr>
        </p:nvSpPr>
        <p:spPr/>
        <p:txBody>
          <a:bodyPr>
            <a:normAutofit lnSpcReduction="10000"/>
          </a:bodyPr>
          <a:lstStyle/>
          <a:p>
            <a:r>
              <a:rPr lang="pt-PT" sz="2200" dirty="0" smtClean="0"/>
              <a:t>Pierre de </a:t>
            </a:r>
            <a:r>
              <a:rPr lang="pt-PT" sz="2200" dirty="0" err="1" smtClean="0"/>
              <a:t>Coubertins</a:t>
            </a:r>
            <a:r>
              <a:rPr lang="pt-PT" sz="2200" dirty="0" smtClean="0"/>
              <a:t>’ </a:t>
            </a:r>
            <a:r>
              <a:rPr lang="pt-PT" sz="2200" dirty="0" err="1" smtClean="0"/>
              <a:t>Legacy</a:t>
            </a:r>
            <a:r>
              <a:rPr lang="pt-PT" sz="2200" dirty="0" smtClean="0"/>
              <a:t> (</a:t>
            </a:r>
            <a:r>
              <a:rPr lang="pt-PT" sz="2200" dirty="0" err="1" smtClean="0"/>
              <a:t>directly</a:t>
            </a:r>
            <a:r>
              <a:rPr lang="pt-PT" sz="2200" dirty="0" smtClean="0"/>
              <a:t> and </a:t>
            </a:r>
            <a:r>
              <a:rPr lang="pt-PT" sz="2200" dirty="0" err="1" smtClean="0"/>
              <a:t>indirectly</a:t>
            </a:r>
            <a:r>
              <a:rPr lang="pt-PT" sz="2200" dirty="0"/>
              <a:t>)</a:t>
            </a:r>
            <a:r>
              <a:rPr lang="pt-PT" sz="2200" dirty="0" smtClean="0"/>
              <a:t>:</a:t>
            </a:r>
          </a:p>
          <a:p>
            <a:pPr marL="514350" indent="-514350">
              <a:buAutoNum type="alphaLcParenR"/>
            </a:pPr>
            <a:endParaRPr lang="pt-PT" sz="2200" dirty="0" smtClean="0"/>
          </a:p>
          <a:p>
            <a:pPr marL="514350" indent="-514350">
              <a:buAutoNum type="alphaLcParenR"/>
            </a:pPr>
            <a:r>
              <a:rPr lang="pt-PT" sz="2200" dirty="0" err="1" smtClean="0"/>
              <a:t>Human</a:t>
            </a:r>
            <a:r>
              <a:rPr lang="pt-PT" sz="2200" dirty="0" smtClean="0"/>
              <a:t> </a:t>
            </a:r>
            <a:r>
              <a:rPr lang="pt-PT" sz="2200" dirty="0" err="1" smtClean="0"/>
              <a:t>Rights</a:t>
            </a:r>
            <a:r>
              <a:rPr lang="pt-PT" sz="2200" dirty="0" smtClean="0"/>
              <a:t> in sport for ‘</a:t>
            </a:r>
            <a:r>
              <a:rPr lang="pt-PT" sz="2200" dirty="0" err="1" smtClean="0"/>
              <a:t>vulnerable</a:t>
            </a:r>
            <a:r>
              <a:rPr lang="pt-PT" sz="2200" dirty="0" smtClean="0"/>
              <a:t> </a:t>
            </a:r>
            <a:r>
              <a:rPr lang="pt-PT" sz="2200" dirty="0" err="1" smtClean="0"/>
              <a:t>people</a:t>
            </a:r>
            <a:r>
              <a:rPr lang="pt-PT" sz="2200" dirty="0" smtClean="0"/>
              <a:t>’ (</a:t>
            </a:r>
            <a:r>
              <a:rPr lang="pt-PT" sz="2200" dirty="0" err="1" smtClean="0"/>
              <a:t>disableb</a:t>
            </a:r>
            <a:r>
              <a:rPr lang="pt-PT" sz="2200" dirty="0" smtClean="0"/>
              <a:t> </a:t>
            </a:r>
            <a:r>
              <a:rPr lang="pt-PT" sz="2200" dirty="0" err="1" smtClean="0"/>
              <a:t>people</a:t>
            </a:r>
            <a:r>
              <a:rPr lang="pt-PT" sz="2200" dirty="0" smtClean="0"/>
              <a:t>; </a:t>
            </a:r>
            <a:r>
              <a:rPr lang="pt-PT" sz="2200" dirty="0" err="1" smtClean="0"/>
              <a:t>children</a:t>
            </a:r>
            <a:r>
              <a:rPr lang="pt-PT" sz="2200" dirty="0" smtClean="0"/>
              <a:t>; </a:t>
            </a:r>
            <a:r>
              <a:rPr lang="pt-PT" sz="2200" dirty="0" err="1" smtClean="0"/>
              <a:t>black</a:t>
            </a:r>
            <a:r>
              <a:rPr lang="pt-PT" sz="2200" dirty="0" smtClean="0"/>
              <a:t> </a:t>
            </a:r>
            <a:r>
              <a:rPr lang="pt-PT" sz="2200" dirty="0" err="1" smtClean="0"/>
              <a:t>people</a:t>
            </a:r>
            <a:r>
              <a:rPr lang="pt-PT" sz="2200" dirty="0" smtClean="0"/>
              <a:t>; LGBT);</a:t>
            </a:r>
          </a:p>
          <a:p>
            <a:pPr marL="514350" indent="-514350">
              <a:buAutoNum type="alphaLcParenR"/>
            </a:pPr>
            <a:endParaRPr lang="pt-PT" sz="2200" dirty="0" smtClean="0"/>
          </a:p>
          <a:p>
            <a:pPr marL="514350" indent="-514350">
              <a:buAutoNum type="alphaLcParenR"/>
            </a:pPr>
            <a:r>
              <a:rPr lang="pt-PT" sz="2200" dirty="0" err="1" smtClean="0"/>
              <a:t>Human</a:t>
            </a:r>
            <a:r>
              <a:rPr lang="pt-PT" sz="2200" dirty="0" smtClean="0"/>
              <a:t> </a:t>
            </a:r>
            <a:r>
              <a:rPr lang="pt-PT" sz="2200" dirty="0" err="1" smtClean="0"/>
              <a:t>Rights</a:t>
            </a:r>
            <a:r>
              <a:rPr lang="pt-PT" sz="2200" dirty="0" smtClean="0"/>
              <a:t> in Mega Sport </a:t>
            </a:r>
            <a:r>
              <a:rPr lang="pt-PT" sz="2200" dirty="0" err="1" smtClean="0"/>
              <a:t>Events</a:t>
            </a:r>
            <a:r>
              <a:rPr lang="pt-PT" sz="2200" dirty="0"/>
              <a:t> </a:t>
            </a:r>
            <a:r>
              <a:rPr lang="pt-PT" sz="2200" dirty="0" smtClean="0"/>
              <a:t>(</a:t>
            </a:r>
            <a:r>
              <a:rPr lang="pt-PT" sz="2200" dirty="0" err="1" smtClean="0"/>
              <a:t>Right</a:t>
            </a:r>
            <a:r>
              <a:rPr lang="pt-PT" sz="2200" dirty="0" smtClean="0"/>
              <a:t> to </a:t>
            </a:r>
            <a:r>
              <a:rPr lang="pt-PT" sz="2200" dirty="0" err="1" smtClean="0"/>
              <a:t>privacy</a:t>
            </a:r>
            <a:r>
              <a:rPr lang="pt-PT" sz="2200" dirty="0" smtClean="0"/>
              <a:t>; </a:t>
            </a:r>
            <a:r>
              <a:rPr lang="pt-PT" sz="2200" dirty="0" err="1" smtClean="0"/>
              <a:t>Right</a:t>
            </a:r>
            <a:r>
              <a:rPr lang="pt-PT" sz="2200" dirty="0" smtClean="0"/>
              <a:t> to </a:t>
            </a:r>
            <a:r>
              <a:rPr lang="pt-PT" sz="2200" dirty="0" err="1" smtClean="0"/>
              <a:t>assembly</a:t>
            </a:r>
            <a:r>
              <a:rPr lang="pt-PT" sz="2200" dirty="0" smtClean="0"/>
              <a:t>; </a:t>
            </a:r>
            <a:r>
              <a:rPr lang="pt-PT" sz="2200" dirty="0" err="1" smtClean="0"/>
              <a:t>prohibition</a:t>
            </a:r>
            <a:r>
              <a:rPr lang="pt-PT" sz="2200" dirty="0" smtClean="0"/>
              <a:t> </a:t>
            </a:r>
            <a:r>
              <a:rPr lang="pt-PT" sz="2200" dirty="0" err="1" smtClean="0"/>
              <a:t>of</a:t>
            </a:r>
            <a:r>
              <a:rPr lang="pt-PT" sz="2200" dirty="0" smtClean="0"/>
              <a:t> torture; </a:t>
            </a:r>
            <a:r>
              <a:rPr lang="pt-PT" sz="2200" dirty="0" err="1" smtClean="0"/>
              <a:t>right</a:t>
            </a:r>
            <a:r>
              <a:rPr lang="pt-PT" sz="2200" dirty="0" smtClean="0"/>
              <a:t> to </a:t>
            </a:r>
            <a:r>
              <a:rPr lang="pt-PT" sz="2200" dirty="0" err="1" smtClean="0"/>
              <a:t>environment</a:t>
            </a:r>
            <a:r>
              <a:rPr lang="pt-PT" sz="2200" dirty="0" smtClean="0"/>
              <a:t>; </a:t>
            </a:r>
            <a:r>
              <a:rPr lang="pt-PT" sz="2200" dirty="0" err="1" smtClean="0"/>
              <a:t>freedom</a:t>
            </a:r>
            <a:r>
              <a:rPr lang="pt-PT" sz="2200" dirty="0" smtClean="0"/>
              <a:t> </a:t>
            </a:r>
            <a:r>
              <a:rPr lang="pt-PT" sz="2200" dirty="0" err="1" smtClean="0"/>
              <a:t>of</a:t>
            </a:r>
            <a:r>
              <a:rPr lang="pt-PT" sz="2200" dirty="0" smtClean="0"/>
              <a:t> </a:t>
            </a:r>
            <a:r>
              <a:rPr lang="pt-PT" sz="2200" dirty="0" err="1" smtClean="0"/>
              <a:t>expression</a:t>
            </a:r>
            <a:r>
              <a:rPr lang="pt-PT" sz="2200" dirty="0" smtClean="0"/>
              <a:t>; </a:t>
            </a:r>
            <a:r>
              <a:rPr lang="pt-PT" sz="2200" dirty="0" err="1" smtClean="0"/>
              <a:t>freedom</a:t>
            </a:r>
            <a:r>
              <a:rPr lang="pt-PT" sz="2200" dirty="0" smtClean="0"/>
              <a:t> </a:t>
            </a:r>
            <a:r>
              <a:rPr lang="pt-PT" sz="2200" dirty="0" err="1" smtClean="0"/>
              <a:t>of</a:t>
            </a:r>
            <a:r>
              <a:rPr lang="pt-PT" sz="2200" dirty="0" smtClean="0"/>
              <a:t> </a:t>
            </a:r>
            <a:r>
              <a:rPr lang="pt-PT" sz="2200" dirty="0" err="1" smtClean="0"/>
              <a:t>religion</a:t>
            </a:r>
            <a:r>
              <a:rPr lang="pt-PT" sz="2200" dirty="0" smtClean="0"/>
              <a:t> …)</a:t>
            </a:r>
          </a:p>
        </p:txBody>
      </p:sp>
      <p:sp>
        <p:nvSpPr>
          <p:cNvPr id="5" name="Date Placeholder 4"/>
          <p:cNvSpPr>
            <a:spLocks noGrp="1"/>
          </p:cNvSpPr>
          <p:nvPr>
            <p:ph type="dt" sz="half" idx="10"/>
          </p:nvPr>
        </p:nvSpPr>
        <p:spPr/>
        <p:txBody>
          <a:bodyPr/>
          <a:lstStyle/>
          <a:p>
            <a:fld id="{932C3ABA-6E75-4983-80C1-8A419A7A9019}" type="datetime1">
              <a:rPr lang="en-GB" smtClean="0"/>
              <a:t>15/07/2022</a:t>
            </a:fld>
            <a:endParaRPr lang="de-DE"/>
          </a:p>
        </p:txBody>
      </p:sp>
      <p:sp>
        <p:nvSpPr>
          <p:cNvPr id="7" name="Slide Number Placeholder 6"/>
          <p:cNvSpPr>
            <a:spLocks noGrp="1"/>
          </p:cNvSpPr>
          <p:nvPr>
            <p:ph type="sldNum" sz="quarter" idx="12"/>
          </p:nvPr>
        </p:nvSpPr>
        <p:spPr/>
        <p:txBody>
          <a:bodyPr/>
          <a:lstStyle/>
          <a:p>
            <a:fld id="{AB4A606B-7E9A-4A1B-A681-63123837E35F}" type="slidenum">
              <a:rPr lang="de-DE" smtClean="0"/>
              <a:t>23</a:t>
            </a:fld>
            <a:endParaRPr lang="de-DE"/>
          </a:p>
        </p:txBody>
      </p:sp>
      <p:pic>
        <p:nvPicPr>
          <p:cNvPr id="8" name="Picture 2" descr="Resultado de imagem para HUMAN rights sport"/>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000250" y="3548856"/>
            <a:ext cx="28575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ooter Placeholder 5">
            <a:extLst>
              <a:ext uri="{FF2B5EF4-FFF2-40B4-BE49-F238E27FC236}">
                <a16:creationId xmlns:a16="http://schemas.microsoft.com/office/drawing/2014/main" xmlns="" id="{06E46524-231C-6942-CFB1-38AF308ABA89}"/>
              </a:ext>
            </a:extLst>
          </p:cNvPr>
          <p:cNvSpPr>
            <a:spLocks noGrp="1"/>
          </p:cNvSpPr>
          <p:nvPr>
            <p:ph type="ftr" sz="quarter" idx="11"/>
          </p:nvPr>
        </p:nvSpPr>
        <p:spPr/>
        <p:txBody>
          <a:bodyPr/>
          <a:lstStyle/>
          <a:p>
            <a:r>
              <a:rPr lang="en-US" dirty="0">
                <a:solidFill>
                  <a:prstClr val="black">
                    <a:tint val="75000"/>
                  </a:prstClr>
                </a:solidFill>
              </a:rPr>
              <a:t>PIERRE DE COUBERTIN &amp; HUMAN RIGHTS</a:t>
            </a:r>
          </a:p>
          <a:p>
            <a:endParaRPr lang="de-DE" dirty="0"/>
          </a:p>
        </p:txBody>
      </p:sp>
    </p:spTree>
    <p:extLst>
      <p:ext uri="{BB962C8B-B14F-4D97-AF65-F5344CB8AC3E}">
        <p14:creationId xmlns:p14="http://schemas.microsoft.com/office/powerpoint/2010/main" val="1612703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3">
            <a:extLst>
              <a:ext uri="{FF2B5EF4-FFF2-40B4-BE49-F238E27FC236}">
                <a16:creationId xmlns:a16="http://schemas.microsoft.com/office/drawing/2014/main" xmlns="" id="{D1D34770-47A8-402C-AF23-2B653F2D88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AD58A0E0-C383-8BBD-D500-A124792EEAAF}"/>
              </a:ext>
            </a:extLst>
          </p:cNvPr>
          <p:cNvSpPr>
            <a:spLocks noGrp="1"/>
          </p:cNvSpPr>
          <p:nvPr>
            <p:ph type="title"/>
          </p:nvPr>
        </p:nvSpPr>
        <p:spPr>
          <a:xfrm>
            <a:off x="836679" y="723898"/>
            <a:ext cx="6002110" cy="1495425"/>
          </a:xfrm>
        </p:spPr>
        <p:txBody>
          <a:bodyPr vert="horz" lIns="91440" tIns="45720" rIns="91440" bIns="45720" rtlCol="0" anchor="ctr">
            <a:normAutofit/>
          </a:bodyPr>
          <a:lstStyle/>
          <a:p>
            <a:r>
              <a:rPr lang="en-US" sz="4000" b="1" dirty="0" smtClean="0"/>
              <a:t>1. SPORT </a:t>
            </a:r>
            <a:r>
              <a:rPr lang="en-US" sz="4000" b="1" dirty="0"/>
              <a:t>AS A HUMAN RIGHT</a:t>
            </a:r>
          </a:p>
        </p:txBody>
      </p:sp>
      <p:sp>
        <p:nvSpPr>
          <p:cNvPr id="3" name="Content Placeholder 2">
            <a:extLst>
              <a:ext uri="{FF2B5EF4-FFF2-40B4-BE49-F238E27FC236}">
                <a16:creationId xmlns:a16="http://schemas.microsoft.com/office/drawing/2014/main" xmlns="" id="{3B02D741-581E-C4EB-0B4A-D9FB27855F5E}"/>
              </a:ext>
            </a:extLst>
          </p:cNvPr>
          <p:cNvSpPr>
            <a:spLocks noGrp="1"/>
          </p:cNvSpPr>
          <p:nvPr>
            <p:ph sz="half" idx="1"/>
          </p:nvPr>
        </p:nvSpPr>
        <p:spPr>
          <a:xfrm>
            <a:off x="836680" y="2405067"/>
            <a:ext cx="6002110" cy="3729034"/>
          </a:xfrm>
        </p:spPr>
        <p:txBody>
          <a:bodyPr vert="horz" lIns="91440" tIns="45720" rIns="91440" bIns="45720" rtlCol="0">
            <a:normAutofit fontScale="92500"/>
          </a:bodyPr>
          <a:lstStyle/>
          <a:p>
            <a:pPr marL="0" indent="0">
              <a:buNone/>
            </a:pPr>
            <a:r>
              <a:rPr lang="en-US" sz="2400" dirty="0" smtClean="0">
                <a:effectLst/>
              </a:rPr>
              <a:t>But</a:t>
            </a:r>
            <a:r>
              <a:rPr lang="en-US" sz="2400" dirty="0">
                <a:effectLst/>
              </a:rPr>
              <a:t>: clear assumption of the need to comply with the rules (Ethics): Olympic oath as an example (ethical and non-discriminatory sport</a:t>
            </a:r>
            <a:r>
              <a:rPr lang="en-US" sz="2400" dirty="0" smtClean="0">
                <a:effectLst/>
              </a:rPr>
              <a:t>); </a:t>
            </a:r>
            <a:r>
              <a:rPr lang="en-US" sz="2400" dirty="0" smtClean="0"/>
              <a:t>Coubertin</a:t>
            </a:r>
            <a:r>
              <a:rPr lang="en-US" sz="2400" dirty="0"/>
              <a:t>: perfect and necessary symbiosis between the law and the Olympic Ethics. </a:t>
            </a:r>
          </a:p>
          <a:p>
            <a:pPr marL="0" indent="0">
              <a:buNone/>
            </a:pPr>
            <a:endParaRPr lang="en-US" sz="2400" dirty="0"/>
          </a:p>
          <a:p>
            <a:pPr marL="0" indent="0">
              <a:buNone/>
            </a:pPr>
            <a:r>
              <a:rPr lang="en-US" sz="2400" dirty="0" smtClean="0">
                <a:effectLst/>
              </a:rPr>
              <a:t>The </a:t>
            </a:r>
            <a:r>
              <a:rPr lang="en-US" sz="2400" dirty="0">
                <a:effectLst/>
              </a:rPr>
              <a:t>‘ethical asset’ inherent in the nature of sport as a Human Right (“</a:t>
            </a:r>
            <a:r>
              <a:rPr lang="en-US" sz="2400" i="1" dirty="0">
                <a:effectLst/>
              </a:rPr>
              <a:t>the consideration of sport as a human right means that it must be considered to be an ethical asset and have a basis in law</a:t>
            </a:r>
            <a:r>
              <a:rPr lang="en-US" sz="2400" dirty="0">
                <a:effectLst/>
              </a:rPr>
              <a:t>” – Rafael de </a:t>
            </a:r>
            <a:r>
              <a:rPr lang="en-US" sz="2400" dirty="0" err="1">
                <a:effectLst/>
              </a:rPr>
              <a:t>Asis</a:t>
            </a:r>
            <a:r>
              <a:rPr lang="en-US" sz="2400" dirty="0" smtClean="0">
                <a:effectLst/>
              </a:rPr>
              <a:t>). </a:t>
            </a:r>
            <a:endParaRPr lang="en-US" sz="2000" dirty="0"/>
          </a:p>
        </p:txBody>
      </p:sp>
      <p:sp>
        <p:nvSpPr>
          <p:cNvPr id="5" name="Date Placeholder 4">
            <a:extLst>
              <a:ext uri="{FF2B5EF4-FFF2-40B4-BE49-F238E27FC236}">
                <a16:creationId xmlns:a16="http://schemas.microsoft.com/office/drawing/2014/main" xmlns="" id="{F2C45E65-3A72-D260-3CED-661DC1973B27}"/>
              </a:ext>
            </a:extLst>
          </p:cNvPr>
          <p:cNvSpPr>
            <a:spLocks noGrp="1"/>
          </p:cNvSpPr>
          <p:nvPr>
            <p:ph type="dt" sz="half" idx="10"/>
          </p:nvPr>
        </p:nvSpPr>
        <p:spPr>
          <a:xfrm>
            <a:off x="838200" y="6356350"/>
            <a:ext cx="2164746" cy="365125"/>
          </a:xfrm>
        </p:spPr>
        <p:txBody>
          <a:bodyPr vert="horz" lIns="91440" tIns="45720" rIns="91440" bIns="45720" rtlCol="0" anchor="ctr">
            <a:normAutofit/>
          </a:bodyPr>
          <a:lstStyle/>
          <a:p>
            <a:pPr>
              <a:spcAft>
                <a:spcPts val="600"/>
              </a:spcAft>
              <a:defRPr/>
            </a:pPr>
            <a:fld id="{932C3ABA-6E75-4983-80C1-8A419A7A9019}" type="datetime1">
              <a:rPr lang="en-US" smtClean="0">
                <a:solidFill>
                  <a:prstClr val="black">
                    <a:tint val="75000"/>
                  </a:prstClr>
                </a:solidFill>
                <a:latin typeface="Calibri" panose="020F0502020204030204"/>
              </a:rPr>
              <a:pPr>
                <a:spcAft>
                  <a:spcPts val="600"/>
                </a:spcAft>
                <a:defRPr/>
              </a:pPr>
              <a:t>7/15/2022</a:t>
            </a:fld>
            <a:endParaRPr lang="en-US">
              <a:solidFill>
                <a:prstClr val="black">
                  <a:tint val="75000"/>
                </a:prstClr>
              </a:solidFill>
              <a:latin typeface="Calibri" panose="020F0502020204030204"/>
            </a:endParaRPr>
          </a:p>
        </p:txBody>
      </p:sp>
      <p:sp>
        <p:nvSpPr>
          <p:cNvPr id="6" name="Footer Placeholder 5">
            <a:extLst>
              <a:ext uri="{FF2B5EF4-FFF2-40B4-BE49-F238E27FC236}">
                <a16:creationId xmlns:a16="http://schemas.microsoft.com/office/drawing/2014/main" xmlns="" id="{8D621929-24E9-95D8-5310-5D7EEEF2E8C4}"/>
              </a:ext>
            </a:extLst>
          </p:cNvPr>
          <p:cNvSpPr>
            <a:spLocks noGrp="1"/>
          </p:cNvSpPr>
          <p:nvPr>
            <p:ph type="ftr" sz="quarter" idx="11"/>
          </p:nvPr>
        </p:nvSpPr>
        <p:spPr>
          <a:xfrm>
            <a:off x="3195473" y="6356350"/>
            <a:ext cx="3811437" cy="365125"/>
          </a:xfrm>
        </p:spPr>
        <p:txBody>
          <a:bodyPr vert="horz" lIns="91440" tIns="45720" rIns="91440" bIns="45720" rtlCol="0" anchor="ctr">
            <a:normAutofit/>
          </a:bodyPr>
          <a:lstStyle/>
          <a:p>
            <a:pPr algn="l">
              <a:spcAft>
                <a:spcPts val="600"/>
              </a:spcAft>
              <a:defRPr/>
            </a:pPr>
            <a:r>
              <a:rPr lang="en-US" kern="1200">
                <a:solidFill>
                  <a:prstClr val="black">
                    <a:tint val="75000"/>
                  </a:prstClr>
                </a:solidFill>
                <a:latin typeface="Calibri" panose="020F0502020204030204"/>
                <a:ea typeface="+mn-ea"/>
                <a:cs typeface="+mn-cs"/>
              </a:rPr>
              <a:t>Name - Title</a:t>
            </a:r>
          </a:p>
        </p:txBody>
      </p:sp>
      <p:pic>
        <p:nvPicPr>
          <p:cNvPr id="9" name="Content Placeholder 8" descr="A person wearing a hat&#10;&#10;Description automatically generated with medium confidence">
            <a:extLst>
              <a:ext uri="{FF2B5EF4-FFF2-40B4-BE49-F238E27FC236}">
                <a16:creationId xmlns:a16="http://schemas.microsoft.com/office/drawing/2014/main" xmlns="" id="{4CEAB0F9-B1A6-0B9E-C693-DA8E7AD9A388}"/>
              </a:ext>
            </a:extLst>
          </p:cNvPr>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t="4532" r="1" b="1"/>
          <a:stretch/>
        </p:blipFill>
        <p:spPr>
          <a:xfrm>
            <a:off x="7199440" y="10"/>
            <a:ext cx="4992560" cy="6857990"/>
          </a:xfrm>
          <a:prstGeom prst="rect">
            <a:avLst/>
          </a:prstGeom>
          <a:effectLst/>
        </p:spPr>
      </p:pic>
      <p:sp>
        <p:nvSpPr>
          <p:cNvPr id="7" name="Slide Number Placeholder 6">
            <a:extLst>
              <a:ext uri="{FF2B5EF4-FFF2-40B4-BE49-F238E27FC236}">
                <a16:creationId xmlns:a16="http://schemas.microsoft.com/office/drawing/2014/main" xmlns="" id="{97CED32B-486C-1780-7444-E6B5427EB73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B4A606B-7E9A-4A1B-A681-63123837E35F}" type="slidenum">
              <a:rPr lang="en-US">
                <a:solidFill>
                  <a:srgbClr val="FFFFFF"/>
                </a:solidFill>
                <a:latin typeface="Calibri" panose="020F0502020204030204"/>
              </a:rPr>
              <a:pPr>
                <a:spcAft>
                  <a:spcPts val="600"/>
                </a:spcAft>
                <a:defRPr/>
              </a:pPr>
              <a:t>3</a:t>
            </a:fld>
            <a:endParaRPr lang="en-US">
              <a:solidFill>
                <a:srgbClr val="FFFFFF"/>
              </a:solidFill>
              <a:latin typeface="Calibri" panose="020F0502020204030204"/>
            </a:endParaRPr>
          </a:p>
        </p:txBody>
      </p:sp>
    </p:spTree>
    <p:extLst>
      <p:ext uri="{BB962C8B-B14F-4D97-AF65-F5344CB8AC3E}">
        <p14:creationId xmlns:p14="http://schemas.microsoft.com/office/powerpoint/2010/main" val="955329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xmlns="" id="{2C61293E-6EBE-43EF-A52C-9BEBFD7679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F450D57C-5088-536F-62AF-A94C59751798}"/>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dirty="0" smtClean="0"/>
              <a:t>1. SPORT </a:t>
            </a:r>
            <a:r>
              <a:rPr lang="en-US" sz="5400" b="1" dirty="0"/>
              <a:t>AS A HUMAN RIGHT</a:t>
            </a:r>
          </a:p>
        </p:txBody>
      </p:sp>
      <p:pic>
        <p:nvPicPr>
          <p:cNvPr id="9" name="Content Placeholder 8" descr="A person with a mustache&#10;&#10;Description automatically generated with low confidence">
            <a:extLst>
              <a:ext uri="{FF2B5EF4-FFF2-40B4-BE49-F238E27FC236}">
                <a16:creationId xmlns:a16="http://schemas.microsoft.com/office/drawing/2014/main" xmlns="" id="{5837F290-8D62-A6CE-6827-7CA3FCC15177}"/>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30252" r="29002"/>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6" name="sketchy line">
            <a:extLst>
              <a:ext uri="{FF2B5EF4-FFF2-40B4-BE49-F238E27FC236}">
                <a16:creationId xmlns:a16="http://schemas.microsoft.com/office/drawing/2014/main" xmlns="" id="{21540236-BFD5-4A9D-8840-4703E7F7682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xmlns="" id="{3A27E33E-096A-E15C-0499-BFDA14E88169}"/>
              </a:ext>
            </a:extLst>
          </p:cNvPr>
          <p:cNvSpPr>
            <a:spLocks noGrp="1"/>
          </p:cNvSpPr>
          <p:nvPr>
            <p:ph sz="half" idx="1"/>
          </p:nvPr>
        </p:nvSpPr>
        <p:spPr>
          <a:xfrm>
            <a:off x="5297762" y="2706624"/>
            <a:ext cx="6251110" cy="3483864"/>
          </a:xfrm>
        </p:spPr>
        <p:txBody>
          <a:bodyPr vert="horz" lIns="91440" tIns="45720" rIns="91440" bIns="45720" rtlCol="0">
            <a:normAutofit fontScale="92500" lnSpcReduction="10000"/>
          </a:bodyPr>
          <a:lstStyle/>
          <a:p>
            <a:pPr marL="342900" lvl="0" algn="just"/>
            <a:r>
              <a:rPr lang="en-US" sz="2200" dirty="0">
                <a:effectLst/>
              </a:rPr>
              <a:t>Coubertin’s view of Sport/educational and social thoughts: Egalitarianism (‘</a:t>
            </a:r>
            <a:r>
              <a:rPr lang="en-US" sz="2200" i="1" dirty="0">
                <a:effectLst/>
              </a:rPr>
              <a:t>Sport for All</a:t>
            </a:r>
            <a:r>
              <a:rPr lang="en-US" sz="2200" dirty="0">
                <a:effectLst/>
              </a:rPr>
              <a:t>’) &amp; Universalism (‘</a:t>
            </a:r>
            <a:r>
              <a:rPr lang="en-US" sz="2200" i="1" dirty="0">
                <a:effectLst/>
              </a:rPr>
              <a:t>All Games, All Nations</a:t>
            </a:r>
            <a:r>
              <a:rPr lang="en-US" sz="2200" dirty="0">
                <a:effectLst/>
              </a:rPr>
              <a:t>’)</a:t>
            </a:r>
          </a:p>
          <a:p>
            <a:pPr algn="just"/>
            <a:endParaRPr lang="en-US" sz="2200" dirty="0">
              <a:effectLst/>
            </a:endParaRPr>
          </a:p>
          <a:p>
            <a:pPr marL="342900" lvl="0" algn="just">
              <a:spcAft>
                <a:spcPts val="1000"/>
              </a:spcAft>
            </a:pPr>
            <a:r>
              <a:rPr lang="en-US" sz="2200" dirty="0">
                <a:effectLst/>
              </a:rPr>
              <a:t>Egalitarianism: ‘Sport for All’: “</a:t>
            </a:r>
            <a:r>
              <a:rPr lang="en-US" sz="2200" i="1" dirty="0">
                <a:effectLst/>
              </a:rPr>
              <a:t>Sport is not a luxury object, or an activity for the lazy, or even a muscular compensation of brain work. Sport is a possible and non-work-related source of internal perfection, for everyone. Sport belongs to everyone equally and nothing can replace it when it is lacking. The same can also be said from an ethic point of view: sport belongs to all races</a:t>
            </a:r>
            <a:r>
              <a:rPr lang="en-US" sz="2200" dirty="0">
                <a:effectLst/>
              </a:rPr>
              <a:t>”. </a:t>
            </a:r>
          </a:p>
          <a:p>
            <a:endParaRPr lang="en-US" sz="1700" dirty="0"/>
          </a:p>
        </p:txBody>
      </p:sp>
      <p:sp>
        <p:nvSpPr>
          <p:cNvPr id="5" name="Date Placeholder 4">
            <a:extLst>
              <a:ext uri="{FF2B5EF4-FFF2-40B4-BE49-F238E27FC236}">
                <a16:creationId xmlns:a16="http://schemas.microsoft.com/office/drawing/2014/main" xmlns="" id="{B4E5F528-B6FE-9C14-FEB0-2471FC1770FA}"/>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defRPr/>
            </a:pPr>
            <a:fld id="{932C3ABA-6E75-4983-80C1-8A419A7A9019}" type="datetime1">
              <a:rPr lang="en-US">
                <a:solidFill>
                  <a:srgbClr val="FFFFFF"/>
                </a:solidFill>
                <a:latin typeface="Calibri" panose="020F0502020204030204"/>
              </a:rPr>
              <a:pPr>
                <a:spcAft>
                  <a:spcPts val="600"/>
                </a:spcAft>
                <a:defRPr/>
              </a:pPr>
              <a:t>7/15/2022</a:t>
            </a:fld>
            <a:endParaRPr lang="en-US">
              <a:solidFill>
                <a:srgbClr val="FFFFFF"/>
              </a:solidFill>
              <a:latin typeface="Calibri" panose="020F0502020204030204"/>
            </a:endParaRPr>
          </a:p>
        </p:txBody>
      </p:sp>
      <p:sp>
        <p:nvSpPr>
          <p:cNvPr id="6" name="Footer Placeholder 5">
            <a:extLst>
              <a:ext uri="{FF2B5EF4-FFF2-40B4-BE49-F238E27FC236}">
                <a16:creationId xmlns:a16="http://schemas.microsoft.com/office/drawing/2014/main" xmlns="" id="{3349FA89-32E7-695D-87CC-C74939DBB07F}"/>
              </a:ext>
            </a:extLst>
          </p:cNvPr>
          <p:cNvSpPr>
            <a:spLocks noGrp="1"/>
          </p:cNvSpPr>
          <p:nvPr>
            <p:ph type="ftr" sz="quarter" idx="11"/>
          </p:nvPr>
        </p:nvSpPr>
        <p:spPr>
          <a:xfrm>
            <a:off x="5297762" y="6356350"/>
            <a:ext cx="4114800" cy="365125"/>
          </a:xfrm>
        </p:spPr>
        <p:txBody>
          <a:bodyPr vert="horz" lIns="91440" tIns="45720" rIns="91440" bIns="45720" rtlCol="0" anchor="ctr">
            <a:normAutofit/>
          </a:bodyPr>
          <a:lstStyle/>
          <a:p>
            <a:pPr algn="l">
              <a:spcAft>
                <a:spcPts val="600"/>
              </a:spcAft>
              <a:defRPr/>
            </a:pPr>
            <a:r>
              <a:rPr lang="en-US" kern="1200">
                <a:solidFill>
                  <a:prstClr val="black">
                    <a:tint val="75000"/>
                  </a:prstClr>
                </a:solidFill>
                <a:latin typeface="Calibri" panose="020F0502020204030204"/>
                <a:ea typeface="+mn-ea"/>
                <a:cs typeface="+mn-cs"/>
              </a:rPr>
              <a:t>Name - Title</a:t>
            </a:r>
          </a:p>
        </p:txBody>
      </p:sp>
      <p:sp>
        <p:nvSpPr>
          <p:cNvPr id="7" name="Slide Number Placeholder 6">
            <a:extLst>
              <a:ext uri="{FF2B5EF4-FFF2-40B4-BE49-F238E27FC236}">
                <a16:creationId xmlns:a16="http://schemas.microsoft.com/office/drawing/2014/main" xmlns="" id="{18D76A98-EB87-B12D-1AE4-2F071FB6710E}"/>
              </a:ext>
            </a:extLst>
          </p:cNvPr>
          <p:cNvSpPr>
            <a:spLocks noGrp="1"/>
          </p:cNvSpPr>
          <p:nvPr>
            <p:ph type="sldNum" sz="quarter" idx="12"/>
          </p:nvPr>
        </p:nvSpPr>
        <p:spPr>
          <a:xfrm>
            <a:off x="10052978" y="6356350"/>
            <a:ext cx="1300821" cy="365125"/>
          </a:xfrm>
        </p:spPr>
        <p:txBody>
          <a:bodyPr vert="horz" lIns="91440" tIns="45720" rIns="91440" bIns="45720" rtlCol="0" anchor="ctr">
            <a:normAutofit/>
          </a:bodyPr>
          <a:lstStyle/>
          <a:p>
            <a:pPr>
              <a:spcAft>
                <a:spcPts val="600"/>
              </a:spcAft>
              <a:defRPr/>
            </a:pPr>
            <a:fld id="{AB4A606B-7E9A-4A1B-A681-63123837E35F}" type="slidenum">
              <a:rPr lang="en-US" smtClean="0">
                <a:solidFill>
                  <a:prstClr val="black">
                    <a:tint val="75000"/>
                  </a:prstClr>
                </a:solidFill>
                <a:latin typeface="Calibri" panose="020F0502020204030204"/>
              </a:rPr>
              <a:pPr>
                <a:spcAft>
                  <a:spcPts val="600"/>
                </a:spcAft>
                <a:defRPr/>
              </a:pPr>
              <a:t>4</a:t>
            </a:fld>
            <a:endParaRPr 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33709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xmlns="" id="{2C61293E-6EBE-43EF-A52C-9BEBFD7679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F450D57C-5088-536F-62AF-A94C59751798}"/>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dirty="0" smtClean="0"/>
              <a:t>1. SPORT </a:t>
            </a:r>
            <a:r>
              <a:rPr lang="en-US" sz="5400" b="1" dirty="0"/>
              <a:t>AS A HUMAN RIGHT</a:t>
            </a:r>
          </a:p>
        </p:txBody>
      </p:sp>
      <p:sp>
        <p:nvSpPr>
          <p:cNvPr id="16" name="sketchy line">
            <a:extLst>
              <a:ext uri="{FF2B5EF4-FFF2-40B4-BE49-F238E27FC236}">
                <a16:creationId xmlns:a16="http://schemas.microsoft.com/office/drawing/2014/main" xmlns="" id="{21540236-BFD5-4A9D-8840-4703E7F7682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xmlns="" id="{3A27E33E-096A-E15C-0499-BFDA14E88169}"/>
              </a:ext>
            </a:extLst>
          </p:cNvPr>
          <p:cNvSpPr>
            <a:spLocks noGrp="1"/>
          </p:cNvSpPr>
          <p:nvPr>
            <p:ph sz="half" idx="1"/>
          </p:nvPr>
        </p:nvSpPr>
        <p:spPr>
          <a:xfrm>
            <a:off x="5297762" y="2706624"/>
            <a:ext cx="6251110" cy="3483864"/>
          </a:xfrm>
        </p:spPr>
        <p:txBody>
          <a:bodyPr vert="horz" lIns="91440" tIns="45720" rIns="91440" bIns="45720" rtlCol="0">
            <a:normAutofit/>
          </a:bodyPr>
          <a:lstStyle/>
          <a:p>
            <a:pPr marL="342900" lvl="0" algn="just">
              <a:spcAft>
                <a:spcPts val="1000"/>
              </a:spcAft>
            </a:pPr>
            <a:endParaRPr lang="en-US" sz="2200" dirty="0" smtClean="0">
              <a:effectLst/>
            </a:endParaRPr>
          </a:p>
          <a:p>
            <a:pPr marL="342900" lvl="0" algn="just">
              <a:spcAft>
                <a:spcPts val="1000"/>
              </a:spcAft>
            </a:pPr>
            <a:r>
              <a:rPr lang="en-US" sz="2200" dirty="0" smtClean="0">
                <a:effectLst/>
              </a:rPr>
              <a:t>Egalitarianism</a:t>
            </a:r>
            <a:r>
              <a:rPr lang="en-US" sz="2200" dirty="0">
                <a:effectLst/>
              </a:rPr>
              <a:t>: ‘Sport for All</a:t>
            </a:r>
            <a:r>
              <a:rPr lang="en-US" sz="2200" dirty="0" smtClean="0">
                <a:effectLst/>
              </a:rPr>
              <a:t>’: </a:t>
            </a:r>
            <a:r>
              <a:rPr lang="en-US" sz="2400" dirty="0"/>
              <a:t>"</a:t>
            </a:r>
            <a:r>
              <a:rPr lang="en-US" sz="2400" i="1" dirty="0"/>
              <a:t>For every man, woman and child, sport offers an opportunity for self-improvement quite independent of profession or position in life. It [sport] is the birthright of all, equally and to the same degree, and nothing can replace it…"</a:t>
            </a:r>
            <a:endParaRPr lang="en-US" sz="2200" i="1" dirty="0">
              <a:effectLst/>
            </a:endParaRPr>
          </a:p>
          <a:p>
            <a:endParaRPr lang="en-US" sz="1700" dirty="0"/>
          </a:p>
        </p:txBody>
      </p:sp>
      <p:sp>
        <p:nvSpPr>
          <p:cNvPr id="5" name="Date Placeholder 4">
            <a:extLst>
              <a:ext uri="{FF2B5EF4-FFF2-40B4-BE49-F238E27FC236}">
                <a16:creationId xmlns:a16="http://schemas.microsoft.com/office/drawing/2014/main" xmlns="" id="{B4E5F528-B6FE-9C14-FEB0-2471FC1770FA}"/>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defRPr/>
            </a:pPr>
            <a:fld id="{932C3ABA-6E75-4983-80C1-8A419A7A9019}" type="datetime1">
              <a:rPr lang="en-US">
                <a:solidFill>
                  <a:srgbClr val="FFFFFF"/>
                </a:solidFill>
                <a:latin typeface="Calibri" panose="020F0502020204030204"/>
              </a:rPr>
              <a:pPr>
                <a:spcAft>
                  <a:spcPts val="600"/>
                </a:spcAft>
                <a:defRPr/>
              </a:pPr>
              <a:t>7/15/2022</a:t>
            </a:fld>
            <a:endParaRPr lang="en-US">
              <a:solidFill>
                <a:srgbClr val="FFFFFF"/>
              </a:solidFill>
              <a:latin typeface="Calibri" panose="020F0502020204030204"/>
            </a:endParaRPr>
          </a:p>
        </p:txBody>
      </p:sp>
      <p:sp>
        <p:nvSpPr>
          <p:cNvPr id="6" name="Footer Placeholder 5">
            <a:extLst>
              <a:ext uri="{FF2B5EF4-FFF2-40B4-BE49-F238E27FC236}">
                <a16:creationId xmlns:a16="http://schemas.microsoft.com/office/drawing/2014/main" xmlns="" id="{3349FA89-32E7-695D-87CC-C74939DBB07F}"/>
              </a:ext>
            </a:extLst>
          </p:cNvPr>
          <p:cNvSpPr>
            <a:spLocks noGrp="1"/>
          </p:cNvSpPr>
          <p:nvPr>
            <p:ph type="ftr" sz="quarter" idx="11"/>
          </p:nvPr>
        </p:nvSpPr>
        <p:spPr>
          <a:xfrm>
            <a:off x="5297762" y="6356350"/>
            <a:ext cx="4114800" cy="365125"/>
          </a:xfrm>
        </p:spPr>
        <p:txBody>
          <a:bodyPr vert="horz" lIns="91440" tIns="45720" rIns="91440" bIns="45720" rtlCol="0" anchor="ctr">
            <a:normAutofit/>
          </a:bodyPr>
          <a:lstStyle/>
          <a:p>
            <a:pPr algn="l">
              <a:spcAft>
                <a:spcPts val="600"/>
              </a:spcAft>
              <a:defRPr/>
            </a:pPr>
            <a:r>
              <a:rPr lang="en-US" kern="1200">
                <a:solidFill>
                  <a:prstClr val="black">
                    <a:tint val="75000"/>
                  </a:prstClr>
                </a:solidFill>
                <a:latin typeface="Calibri" panose="020F0502020204030204"/>
                <a:ea typeface="+mn-ea"/>
                <a:cs typeface="+mn-cs"/>
              </a:rPr>
              <a:t>Name - Title</a:t>
            </a:r>
          </a:p>
        </p:txBody>
      </p:sp>
      <p:sp>
        <p:nvSpPr>
          <p:cNvPr id="7" name="Slide Number Placeholder 6">
            <a:extLst>
              <a:ext uri="{FF2B5EF4-FFF2-40B4-BE49-F238E27FC236}">
                <a16:creationId xmlns:a16="http://schemas.microsoft.com/office/drawing/2014/main" xmlns="" id="{18D76A98-EB87-B12D-1AE4-2F071FB6710E}"/>
              </a:ext>
            </a:extLst>
          </p:cNvPr>
          <p:cNvSpPr>
            <a:spLocks noGrp="1"/>
          </p:cNvSpPr>
          <p:nvPr>
            <p:ph type="sldNum" sz="quarter" idx="12"/>
          </p:nvPr>
        </p:nvSpPr>
        <p:spPr>
          <a:xfrm>
            <a:off x="10052978" y="6356350"/>
            <a:ext cx="1300821" cy="365125"/>
          </a:xfrm>
        </p:spPr>
        <p:txBody>
          <a:bodyPr vert="horz" lIns="91440" tIns="45720" rIns="91440" bIns="45720" rtlCol="0" anchor="ctr">
            <a:normAutofit/>
          </a:bodyPr>
          <a:lstStyle/>
          <a:p>
            <a:pPr>
              <a:spcAft>
                <a:spcPts val="600"/>
              </a:spcAft>
              <a:defRPr/>
            </a:pPr>
            <a:fld id="{AB4A606B-7E9A-4A1B-A681-63123837E35F}" type="slidenum">
              <a:rPr lang="en-US" smtClean="0">
                <a:solidFill>
                  <a:prstClr val="black">
                    <a:tint val="75000"/>
                  </a:prstClr>
                </a:solidFill>
                <a:latin typeface="Calibri" panose="020F0502020204030204"/>
              </a:rPr>
              <a:pPr>
                <a:spcAft>
                  <a:spcPts val="600"/>
                </a:spcAft>
                <a:defRPr/>
              </a:pPr>
              <a:t>5</a:t>
            </a:fld>
            <a:endParaRPr lang="en-US">
              <a:solidFill>
                <a:prstClr val="black">
                  <a:tint val="75000"/>
                </a:prstClr>
              </a:solidFill>
              <a:latin typeface="Calibri" panose="020F0502020204030204"/>
            </a:endParaRPr>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087820" y="2477423"/>
            <a:ext cx="3460532" cy="2654253"/>
          </a:xfrm>
        </p:spPr>
      </p:pic>
    </p:spTree>
    <p:extLst>
      <p:ext uri="{BB962C8B-B14F-4D97-AF65-F5344CB8AC3E}">
        <p14:creationId xmlns:p14="http://schemas.microsoft.com/office/powerpoint/2010/main" val="41989313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661526-49FA-1CF8-DF46-C3B04C30945A}"/>
              </a:ext>
            </a:extLst>
          </p:cNvPr>
          <p:cNvSpPr>
            <a:spLocks noGrp="1"/>
          </p:cNvSpPr>
          <p:nvPr>
            <p:ph type="title"/>
          </p:nvPr>
        </p:nvSpPr>
        <p:spPr/>
        <p:txBody>
          <a:bodyPr/>
          <a:lstStyle/>
          <a:p>
            <a:pPr algn="ctr"/>
            <a:r>
              <a:rPr lang="pt-PT" b="1" dirty="0" smtClean="0"/>
              <a:t>1. SPORT AS A HUMAN RIGHT</a:t>
            </a:r>
            <a:endParaRPr lang="pt-PT" b="1" dirty="0"/>
          </a:p>
        </p:txBody>
      </p:sp>
      <p:sp>
        <p:nvSpPr>
          <p:cNvPr id="3" name="Content Placeholder 2">
            <a:extLst>
              <a:ext uri="{FF2B5EF4-FFF2-40B4-BE49-F238E27FC236}">
                <a16:creationId xmlns:a16="http://schemas.microsoft.com/office/drawing/2014/main" xmlns="" id="{B37470A7-4E41-FF70-61B1-B1B41E3C92DB}"/>
              </a:ext>
            </a:extLst>
          </p:cNvPr>
          <p:cNvSpPr>
            <a:spLocks noGrp="1"/>
          </p:cNvSpPr>
          <p:nvPr>
            <p:ph sz="half" idx="1"/>
          </p:nvPr>
        </p:nvSpPr>
        <p:spPr/>
        <p:txBody>
          <a:bodyPr>
            <a:normAutofit lnSpcReduction="10000"/>
          </a:bodyPr>
          <a:lstStyle/>
          <a:p>
            <a:pPr marL="342900" lvl="0" indent="-342900" algn="just">
              <a:lnSpc>
                <a:spcPct val="100000"/>
              </a:lnSpc>
              <a:spcBef>
                <a:spcPts val="0"/>
              </a:spcBef>
              <a:buFont typeface="Symbol" panose="05050102010706020507" pitchFamily="18" charset="2"/>
              <a:buChar char=""/>
            </a:pPr>
            <a:endParaRPr lang="en-US" sz="1800" dirty="0" smtClean="0">
              <a:effectLst/>
              <a:ea typeface="Calibri" panose="020F0502020204030204" pitchFamily="34" charset="0"/>
              <a:cs typeface="Times New Roman" panose="02020603050405020304" pitchFamily="18" charset="0"/>
            </a:endParaRPr>
          </a:p>
          <a:p>
            <a:pPr marL="342900" indent="-342900" algn="just">
              <a:lnSpc>
                <a:spcPct val="100000"/>
              </a:lnSpc>
              <a:spcBef>
                <a:spcPts val="0"/>
              </a:spcBef>
              <a:buFont typeface="Symbol" panose="05050102010706020507" pitchFamily="18" charset="2"/>
              <a:buChar char=""/>
            </a:pPr>
            <a:r>
              <a:rPr lang="en-US" sz="2000" dirty="0"/>
              <a:t>Simultaneously: Misogynist views – against the participation of women in the Olympic Games: Paradox?</a:t>
            </a:r>
          </a:p>
          <a:p>
            <a:pPr marL="342900" lvl="0" indent="-342900" algn="just">
              <a:lnSpc>
                <a:spcPct val="100000"/>
              </a:lnSpc>
              <a:spcBef>
                <a:spcPts val="0"/>
              </a:spcBef>
              <a:buFont typeface="Symbol" panose="05050102010706020507" pitchFamily="18" charset="2"/>
              <a:buChar char=""/>
            </a:pPr>
            <a:endParaRPr lang="en-US" sz="2000" dirty="0" smtClean="0">
              <a:effectLst/>
              <a:ea typeface="Calibri" panose="020F0502020204030204" pitchFamily="34" charset="0"/>
              <a:cs typeface="Times New Roman" panose="02020603050405020304" pitchFamily="18" charset="0"/>
            </a:endParaRPr>
          </a:p>
          <a:p>
            <a:pPr marL="342900" lvl="0" indent="-342900" algn="just">
              <a:lnSpc>
                <a:spcPct val="100000"/>
              </a:lnSpc>
              <a:spcBef>
                <a:spcPts val="0"/>
              </a:spcBef>
              <a:buFont typeface="Symbol" panose="05050102010706020507" pitchFamily="18" charset="2"/>
              <a:buChar char=""/>
            </a:pPr>
            <a:r>
              <a:rPr lang="en-US" sz="2000" dirty="0" smtClean="0">
                <a:effectLst/>
                <a:ea typeface="Calibri" panose="020F0502020204030204" pitchFamily="34" charset="0"/>
                <a:cs typeface="Times New Roman" panose="02020603050405020304" pitchFamily="18" charset="0"/>
              </a:rPr>
              <a:t>Courts </a:t>
            </a:r>
            <a:r>
              <a:rPr lang="en-US" sz="2000" dirty="0">
                <a:effectLst/>
                <a:ea typeface="Calibri" panose="020F0502020204030204" pitchFamily="34" charset="0"/>
                <a:cs typeface="Times New Roman" panose="02020603050405020304" pitchFamily="18" charset="0"/>
              </a:rPr>
              <a:t>do not recognize a right to compete in organized sport competitions; there is an “</a:t>
            </a:r>
            <a:r>
              <a:rPr lang="en-US" sz="2000" i="1" dirty="0">
                <a:effectLst/>
                <a:ea typeface="Calibri" panose="020F0502020204030204" pitchFamily="34" charset="0"/>
                <a:cs typeface="Times New Roman" panose="02020603050405020304" pitchFamily="18" charset="0"/>
              </a:rPr>
              <a:t>opportunity to compete</a:t>
            </a:r>
            <a:r>
              <a:rPr lang="en-US" sz="2000" dirty="0">
                <a:effectLst/>
                <a:ea typeface="Calibri" panose="020F0502020204030204" pitchFamily="34" charset="0"/>
                <a:cs typeface="Times New Roman" panose="02020603050405020304" pitchFamily="18" charset="0"/>
              </a:rPr>
              <a:t>” according to the “</a:t>
            </a:r>
            <a:r>
              <a:rPr lang="en-US" sz="2000" i="1" dirty="0">
                <a:effectLst/>
                <a:ea typeface="Calibri" panose="020F0502020204030204" pitchFamily="34" charset="0"/>
                <a:cs typeface="Times New Roman" panose="02020603050405020304" pitchFamily="18" charset="0"/>
              </a:rPr>
              <a:t>organizational rights</a:t>
            </a:r>
            <a:r>
              <a:rPr lang="en-US" sz="2000" dirty="0">
                <a:effectLst/>
                <a:ea typeface="Calibri" panose="020F0502020204030204" pitchFamily="34" charset="0"/>
                <a:cs typeface="Times New Roman" panose="02020603050405020304" pitchFamily="18" charset="0"/>
              </a:rPr>
              <a:t>” (eligibility rules) </a:t>
            </a:r>
            <a:endParaRPr lang="pt-PT" sz="2000" dirty="0">
              <a:effectLst/>
              <a:ea typeface="Calibri" panose="020F0502020204030204" pitchFamily="34" charset="0"/>
              <a:cs typeface="Times New Roman" panose="02020603050405020304" pitchFamily="18" charset="0"/>
            </a:endParaRPr>
          </a:p>
          <a:p>
            <a:pPr indent="0">
              <a:lnSpc>
                <a:spcPct val="100000"/>
              </a:lnSpc>
              <a:spcBef>
                <a:spcPts val="0"/>
              </a:spcBef>
              <a:buNone/>
            </a:pPr>
            <a:endParaRPr lang="pt-PT" sz="2000" dirty="0">
              <a:effectLst/>
              <a:ea typeface="Calibri" panose="020F0502020204030204" pitchFamily="34" charset="0"/>
              <a:cs typeface="Times New Roman" panose="02020603050405020304" pitchFamily="18" charset="0"/>
            </a:endParaRPr>
          </a:p>
          <a:p>
            <a:pPr marL="342900" lvl="0" indent="-342900" algn="just">
              <a:lnSpc>
                <a:spcPct val="100000"/>
              </a:lnSpc>
              <a:spcBef>
                <a:spcPts val="0"/>
              </a:spcBef>
              <a:buFont typeface="Symbol" panose="05050102010706020507" pitchFamily="18" charset="2"/>
              <a:buChar char=""/>
            </a:pPr>
            <a:r>
              <a:rPr lang="en-US" sz="2000" dirty="0" smtClean="0">
                <a:effectLst/>
                <a:ea typeface="Calibri" panose="020F0502020204030204" pitchFamily="34" charset="0"/>
                <a:cs typeface="Times New Roman" panose="02020603050405020304" pitchFamily="18" charset="0"/>
              </a:rPr>
              <a:t>WADA </a:t>
            </a:r>
            <a:r>
              <a:rPr lang="en-US" sz="2000" dirty="0">
                <a:effectLst/>
                <a:ea typeface="Calibri" panose="020F0502020204030204" pitchFamily="34" charset="0"/>
                <a:cs typeface="Times New Roman" panose="02020603050405020304" pitchFamily="18" charset="0"/>
              </a:rPr>
              <a:t>Code expressly provides restrictions to the “</a:t>
            </a:r>
            <a:r>
              <a:rPr lang="en-US" sz="2000" i="1" dirty="0">
                <a:effectLst/>
                <a:ea typeface="Calibri" panose="020F0502020204030204" pitchFamily="34" charset="0"/>
                <a:cs typeface="Times New Roman" panose="02020603050405020304" pitchFamily="18" charset="0"/>
              </a:rPr>
              <a:t>fundamental right of sportspersons to participate in sports competitions</a:t>
            </a:r>
            <a:r>
              <a:rPr lang="en-US" sz="2000" dirty="0">
                <a:effectLst/>
                <a:ea typeface="Calibri" panose="020F0502020204030204" pitchFamily="34" charset="0"/>
                <a:cs typeface="Times New Roman" panose="02020603050405020304" pitchFamily="18" charset="0"/>
              </a:rPr>
              <a:t>”</a:t>
            </a:r>
            <a:endParaRPr lang="pt-PT" sz="2000" dirty="0">
              <a:effectLst/>
              <a:ea typeface="Calibri" panose="020F0502020204030204" pitchFamily="34" charset="0"/>
              <a:cs typeface="Times New Roman" panose="02020603050405020304" pitchFamily="18" charset="0"/>
            </a:endParaRPr>
          </a:p>
          <a:p>
            <a:endParaRPr lang="pt-PT" dirty="0"/>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810703" y="2891631"/>
            <a:ext cx="3689132" cy="2437114"/>
          </a:xfrm>
        </p:spPr>
      </p:pic>
      <p:sp>
        <p:nvSpPr>
          <p:cNvPr id="5" name="Date Placeholder 4">
            <a:extLst>
              <a:ext uri="{FF2B5EF4-FFF2-40B4-BE49-F238E27FC236}">
                <a16:creationId xmlns:a16="http://schemas.microsoft.com/office/drawing/2014/main" xmlns="" id="{EEB990B7-B8D6-2D63-AFDE-653D24FA6C2A}"/>
              </a:ext>
            </a:extLst>
          </p:cNvPr>
          <p:cNvSpPr>
            <a:spLocks noGrp="1"/>
          </p:cNvSpPr>
          <p:nvPr>
            <p:ph type="dt" sz="half" idx="10"/>
          </p:nvPr>
        </p:nvSpPr>
        <p:spPr/>
        <p:txBody>
          <a:bodyPr/>
          <a:lstStyle/>
          <a:p>
            <a:fld id="{932C3ABA-6E75-4983-80C1-8A419A7A9019}" type="datetime1">
              <a:rPr lang="en-GB" smtClean="0"/>
              <a:t>15/07/2022</a:t>
            </a:fld>
            <a:endParaRPr lang="de-DE"/>
          </a:p>
        </p:txBody>
      </p:sp>
      <p:sp>
        <p:nvSpPr>
          <p:cNvPr id="6" name="Footer Placeholder 5">
            <a:extLst>
              <a:ext uri="{FF2B5EF4-FFF2-40B4-BE49-F238E27FC236}">
                <a16:creationId xmlns:a16="http://schemas.microsoft.com/office/drawing/2014/main" xmlns="" id="{06E46524-231C-6942-CFB1-38AF308ABA89}"/>
              </a:ext>
            </a:extLst>
          </p:cNvPr>
          <p:cNvSpPr>
            <a:spLocks noGrp="1"/>
          </p:cNvSpPr>
          <p:nvPr>
            <p:ph type="ftr" sz="quarter" idx="11"/>
          </p:nvPr>
        </p:nvSpPr>
        <p:spPr/>
        <p:txBody>
          <a:bodyPr/>
          <a:lstStyle/>
          <a:p>
            <a:r>
              <a:rPr lang="de-DE"/>
              <a:t>Name - Title</a:t>
            </a:r>
          </a:p>
        </p:txBody>
      </p:sp>
      <p:sp>
        <p:nvSpPr>
          <p:cNvPr id="7" name="Slide Number Placeholder 6">
            <a:extLst>
              <a:ext uri="{FF2B5EF4-FFF2-40B4-BE49-F238E27FC236}">
                <a16:creationId xmlns:a16="http://schemas.microsoft.com/office/drawing/2014/main" xmlns="" id="{A3FB5B68-ADC7-8734-1576-3C48AA32CA55}"/>
              </a:ext>
            </a:extLst>
          </p:cNvPr>
          <p:cNvSpPr>
            <a:spLocks noGrp="1"/>
          </p:cNvSpPr>
          <p:nvPr>
            <p:ph type="sldNum" sz="quarter" idx="12"/>
          </p:nvPr>
        </p:nvSpPr>
        <p:spPr/>
        <p:txBody>
          <a:bodyPr/>
          <a:lstStyle/>
          <a:p>
            <a:fld id="{AB4A606B-7E9A-4A1B-A681-63123837E35F}" type="slidenum">
              <a:rPr lang="de-DE" smtClean="0"/>
              <a:t>6</a:t>
            </a:fld>
            <a:endParaRPr lang="de-DE"/>
          </a:p>
        </p:txBody>
      </p:sp>
    </p:spTree>
    <p:extLst>
      <p:ext uri="{BB962C8B-B14F-4D97-AF65-F5344CB8AC3E}">
        <p14:creationId xmlns:p14="http://schemas.microsoft.com/office/powerpoint/2010/main" val="32802192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661526-49FA-1CF8-DF46-C3B04C30945A}"/>
              </a:ext>
            </a:extLst>
          </p:cNvPr>
          <p:cNvSpPr>
            <a:spLocks noGrp="1"/>
          </p:cNvSpPr>
          <p:nvPr>
            <p:ph type="title"/>
          </p:nvPr>
        </p:nvSpPr>
        <p:spPr/>
        <p:txBody>
          <a:bodyPr/>
          <a:lstStyle/>
          <a:p>
            <a:pPr algn="ctr"/>
            <a:r>
              <a:rPr lang="pt-PT" b="1" dirty="0" smtClean="0"/>
              <a:t>1. SPORT AS A HUMAN RIGHT</a:t>
            </a:r>
            <a:endParaRPr lang="pt-PT" b="1" dirty="0"/>
          </a:p>
        </p:txBody>
      </p:sp>
      <p:sp>
        <p:nvSpPr>
          <p:cNvPr id="3" name="Content Placeholder 2">
            <a:extLst>
              <a:ext uri="{FF2B5EF4-FFF2-40B4-BE49-F238E27FC236}">
                <a16:creationId xmlns:a16="http://schemas.microsoft.com/office/drawing/2014/main" xmlns="" id="{B37470A7-4E41-FF70-61B1-B1B41E3C92DB}"/>
              </a:ext>
            </a:extLst>
          </p:cNvPr>
          <p:cNvSpPr>
            <a:spLocks noGrp="1"/>
          </p:cNvSpPr>
          <p:nvPr>
            <p:ph sz="half" idx="1"/>
          </p:nvPr>
        </p:nvSpPr>
        <p:spPr/>
        <p:txBody>
          <a:bodyPr>
            <a:normAutofit fontScale="77500" lnSpcReduction="20000"/>
          </a:bodyPr>
          <a:lstStyle/>
          <a:p>
            <a:pPr algn="just"/>
            <a:r>
              <a:rPr lang="en-US" dirty="0"/>
              <a:t>E</a:t>
            </a:r>
            <a:r>
              <a:rPr lang="en-US" dirty="0" smtClean="0"/>
              <a:t>ven </a:t>
            </a:r>
            <a:r>
              <a:rPr lang="en-US" dirty="0"/>
              <a:t>the Olympic Charter </a:t>
            </a:r>
            <a:r>
              <a:rPr lang="en-US" dirty="0" smtClean="0"/>
              <a:t>[that </a:t>
            </a:r>
            <a:r>
              <a:rPr lang="en-US" dirty="0"/>
              <a:t>recognizes sport as a “human right</a:t>
            </a:r>
            <a:r>
              <a:rPr lang="en-US" dirty="0" smtClean="0"/>
              <a:t>”] states (Rule </a:t>
            </a:r>
            <a:r>
              <a:rPr lang="en-US" dirty="0"/>
              <a:t>44.3) </a:t>
            </a:r>
            <a:r>
              <a:rPr lang="en-US" dirty="0" smtClean="0"/>
              <a:t> </a:t>
            </a:r>
            <a:r>
              <a:rPr lang="en-US" dirty="0"/>
              <a:t>as follows: “</a:t>
            </a:r>
            <a:r>
              <a:rPr lang="en-US" i="1" dirty="0"/>
              <a:t>Any entrance is subject to acceptance by the IOC, which may at is discretion, at any time, refuse any entry, without indication of grounds. Nobody is entitled as of right to participate in the Olympic Games.</a:t>
            </a:r>
            <a:r>
              <a:rPr lang="en-US" dirty="0"/>
              <a:t>”  </a:t>
            </a:r>
            <a:endParaRPr lang="pt-PT" dirty="0"/>
          </a:p>
          <a:p>
            <a:endParaRPr lang="pt-PT" dirty="0"/>
          </a:p>
          <a:p>
            <a:r>
              <a:rPr lang="en-US" dirty="0" smtClean="0"/>
              <a:t>CAS </a:t>
            </a:r>
            <a:r>
              <a:rPr lang="en-US" dirty="0"/>
              <a:t>emphasizes that “</a:t>
            </a:r>
            <a:r>
              <a:rPr lang="en-US" i="1" dirty="0"/>
              <a:t>there is no ‘justice rule’ in the Olympic Charter which would, in any event, create an external limit to Olympic ineligibility</a:t>
            </a:r>
            <a:r>
              <a:rPr lang="en-US" dirty="0"/>
              <a:t>”</a:t>
            </a:r>
            <a:endParaRPr lang="pt-PT" dirty="0"/>
          </a:p>
          <a:p>
            <a:endParaRPr lang="pt-PT" dirty="0"/>
          </a:p>
        </p:txBody>
      </p:sp>
      <p:sp>
        <p:nvSpPr>
          <p:cNvPr id="5" name="Date Placeholder 4">
            <a:extLst>
              <a:ext uri="{FF2B5EF4-FFF2-40B4-BE49-F238E27FC236}">
                <a16:creationId xmlns:a16="http://schemas.microsoft.com/office/drawing/2014/main" xmlns="" id="{EEB990B7-B8D6-2D63-AFDE-653D24FA6C2A}"/>
              </a:ext>
            </a:extLst>
          </p:cNvPr>
          <p:cNvSpPr>
            <a:spLocks noGrp="1"/>
          </p:cNvSpPr>
          <p:nvPr>
            <p:ph type="dt" sz="half" idx="10"/>
          </p:nvPr>
        </p:nvSpPr>
        <p:spPr/>
        <p:txBody>
          <a:bodyPr/>
          <a:lstStyle/>
          <a:p>
            <a:fld id="{932C3ABA-6E75-4983-80C1-8A419A7A9019}" type="datetime1">
              <a:rPr lang="en-GB" smtClean="0"/>
              <a:t>15/07/2022</a:t>
            </a:fld>
            <a:endParaRPr lang="de-DE"/>
          </a:p>
        </p:txBody>
      </p:sp>
      <p:sp>
        <p:nvSpPr>
          <p:cNvPr id="6" name="Footer Placeholder 5">
            <a:extLst>
              <a:ext uri="{FF2B5EF4-FFF2-40B4-BE49-F238E27FC236}">
                <a16:creationId xmlns:a16="http://schemas.microsoft.com/office/drawing/2014/main" xmlns="" id="{06E46524-231C-6942-CFB1-38AF308ABA89}"/>
              </a:ext>
            </a:extLst>
          </p:cNvPr>
          <p:cNvSpPr>
            <a:spLocks noGrp="1"/>
          </p:cNvSpPr>
          <p:nvPr>
            <p:ph type="ftr" sz="quarter" idx="11"/>
          </p:nvPr>
        </p:nvSpPr>
        <p:spPr/>
        <p:txBody>
          <a:bodyPr/>
          <a:lstStyle/>
          <a:p>
            <a:r>
              <a:rPr lang="de-DE"/>
              <a:t>Name - Title</a:t>
            </a:r>
          </a:p>
        </p:txBody>
      </p:sp>
      <p:sp>
        <p:nvSpPr>
          <p:cNvPr id="7" name="Slide Number Placeholder 6">
            <a:extLst>
              <a:ext uri="{FF2B5EF4-FFF2-40B4-BE49-F238E27FC236}">
                <a16:creationId xmlns:a16="http://schemas.microsoft.com/office/drawing/2014/main" xmlns="" id="{A3FB5B68-ADC7-8734-1576-3C48AA32CA55}"/>
              </a:ext>
            </a:extLst>
          </p:cNvPr>
          <p:cNvSpPr>
            <a:spLocks noGrp="1"/>
          </p:cNvSpPr>
          <p:nvPr>
            <p:ph type="sldNum" sz="quarter" idx="12"/>
          </p:nvPr>
        </p:nvSpPr>
        <p:spPr/>
        <p:txBody>
          <a:bodyPr/>
          <a:lstStyle/>
          <a:p>
            <a:fld id="{AB4A606B-7E9A-4A1B-A681-63123837E35F}" type="slidenum">
              <a:rPr lang="de-DE" smtClean="0"/>
              <a:t>7</a:t>
            </a:fld>
            <a:endParaRPr lang="de-DE"/>
          </a:p>
        </p:txBody>
      </p:sp>
      <p:pic>
        <p:nvPicPr>
          <p:cNvPr id="9" name="Content Placeholder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597140" y="2719038"/>
            <a:ext cx="2331720" cy="3259836"/>
          </a:xfrm>
        </p:spPr>
      </p:pic>
    </p:spTree>
    <p:extLst>
      <p:ext uri="{BB962C8B-B14F-4D97-AF65-F5344CB8AC3E}">
        <p14:creationId xmlns:p14="http://schemas.microsoft.com/office/powerpoint/2010/main" val="16858428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6" name="Rectangle 13">
            <a:extLst>
              <a:ext uri="{FF2B5EF4-FFF2-40B4-BE49-F238E27FC236}">
                <a16:creationId xmlns:a16="http://schemas.microsoft.com/office/drawing/2014/main" xmlns="" id="{D1D34770-47A8-402C-AF23-2B653F2D88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AD58A0E0-C383-8BBD-D500-A124792EEAAF}"/>
              </a:ext>
            </a:extLst>
          </p:cNvPr>
          <p:cNvSpPr>
            <a:spLocks noGrp="1"/>
          </p:cNvSpPr>
          <p:nvPr>
            <p:ph type="title"/>
          </p:nvPr>
        </p:nvSpPr>
        <p:spPr>
          <a:xfrm>
            <a:off x="836679" y="723898"/>
            <a:ext cx="6002110" cy="1495425"/>
          </a:xfrm>
        </p:spPr>
        <p:txBody>
          <a:bodyPr vert="horz" lIns="91440" tIns="45720" rIns="91440" bIns="45720" rtlCol="0" anchor="ctr">
            <a:normAutofit/>
          </a:bodyPr>
          <a:lstStyle/>
          <a:p>
            <a:r>
              <a:rPr lang="en-US" sz="4000" b="1" dirty="0" smtClean="0"/>
              <a:t>1. SPORT </a:t>
            </a:r>
            <a:r>
              <a:rPr lang="en-US" sz="4000" b="1" dirty="0"/>
              <a:t>AS A HUMAN RIGHT</a:t>
            </a:r>
          </a:p>
        </p:txBody>
      </p:sp>
      <p:sp>
        <p:nvSpPr>
          <p:cNvPr id="3" name="Content Placeholder 2">
            <a:extLst>
              <a:ext uri="{FF2B5EF4-FFF2-40B4-BE49-F238E27FC236}">
                <a16:creationId xmlns:a16="http://schemas.microsoft.com/office/drawing/2014/main" xmlns="" id="{3B02D741-581E-C4EB-0B4A-D9FB27855F5E}"/>
              </a:ext>
            </a:extLst>
          </p:cNvPr>
          <p:cNvSpPr>
            <a:spLocks noGrp="1"/>
          </p:cNvSpPr>
          <p:nvPr>
            <p:ph sz="half" idx="1"/>
          </p:nvPr>
        </p:nvSpPr>
        <p:spPr>
          <a:xfrm>
            <a:off x="836680" y="2405067"/>
            <a:ext cx="6002110" cy="3729034"/>
          </a:xfrm>
        </p:spPr>
        <p:txBody>
          <a:bodyPr vert="horz" lIns="91440" tIns="45720" rIns="91440" bIns="45720" rtlCol="0">
            <a:normAutofit fontScale="92500" lnSpcReduction="20000"/>
          </a:bodyPr>
          <a:lstStyle/>
          <a:p>
            <a:endParaRPr lang="en-US" sz="2000" dirty="0">
              <a:effectLst/>
            </a:endParaRPr>
          </a:p>
          <a:p>
            <a:pPr algn="just"/>
            <a:r>
              <a:rPr lang="en-US" sz="2400" dirty="0" smtClean="0">
                <a:effectLst/>
              </a:rPr>
              <a:t> </a:t>
            </a:r>
            <a:r>
              <a:rPr lang="en-US" sz="2400" dirty="0" smtClean="0"/>
              <a:t>So</a:t>
            </a:r>
            <a:r>
              <a:rPr lang="en-US" sz="2400" dirty="0"/>
              <a:t>, as the FIVB Ethics Committee concludes “</a:t>
            </a:r>
            <a:r>
              <a:rPr lang="en-US" sz="2400" i="1" dirty="0"/>
              <a:t>the right to sport is a fundamental principle and this right as recognized and stated in the Olympic Charter should not be confused with the idea of “sport for all” (…) each International Federation </a:t>
            </a:r>
            <a:r>
              <a:rPr lang="en-US" sz="2400" dirty="0"/>
              <a:t>[eligibility rules] </a:t>
            </a:r>
            <a:r>
              <a:rPr lang="en-US" sz="2400" i="1" dirty="0"/>
              <a:t>may determine the limits of the said right to participate in competitions</a:t>
            </a:r>
            <a:r>
              <a:rPr lang="en-US" sz="2400" dirty="0" smtClean="0"/>
              <a:t>.” </a:t>
            </a:r>
            <a:endParaRPr lang="pt-PT" sz="2400" dirty="0"/>
          </a:p>
          <a:p>
            <a:pPr marL="0" indent="0" algn="just">
              <a:buNone/>
            </a:pPr>
            <a:endParaRPr lang="pt-PT" sz="2400" dirty="0"/>
          </a:p>
          <a:p>
            <a:pPr algn="just"/>
            <a:r>
              <a:rPr lang="en-US" sz="2400" dirty="0" smtClean="0"/>
              <a:t>Despite </a:t>
            </a:r>
            <a:r>
              <a:rPr lang="en-US" sz="2400" dirty="0"/>
              <a:t>having a wrong approach on the participation of women, Coubertin made indeed a distinction between the issue of access to sport and access to </a:t>
            </a:r>
            <a:r>
              <a:rPr lang="en-US" sz="2400" dirty="0" smtClean="0"/>
              <a:t>(public) competitive </a:t>
            </a:r>
            <a:r>
              <a:rPr lang="en-US" sz="2400" dirty="0"/>
              <a:t>sport</a:t>
            </a:r>
            <a:endParaRPr lang="pt-PT" sz="2400" dirty="0"/>
          </a:p>
          <a:p>
            <a:pPr marL="0" indent="0">
              <a:buNone/>
            </a:pPr>
            <a:endParaRPr lang="en-US" sz="2400" dirty="0">
              <a:effectLst/>
            </a:endParaRPr>
          </a:p>
          <a:p>
            <a:endParaRPr lang="en-US" sz="2000" dirty="0"/>
          </a:p>
        </p:txBody>
      </p:sp>
      <p:sp>
        <p:nvSpPr>
          <p:cNvPr id="5" name="Date Placeholder 4">
            <a:extLst>
              <a:ext uri="{FF2B5EF4-FFF2-40B4-BE49-F238E27FC236}">
                <a16:creationId xmlns:a16="http://schemas.microsoft.com/office/drawing/2014/main" xmlns="" id="{F2C45E65-3A72-D260-3CED-661DC1973B27}"/>
              </a:ext>
            </a:extLst>
          </p:cNvPr>
          <p:cNvSpPr>
            <a:spLocks noGrp="1"/>
          </p:cNvSpPr>
          <p:nvPr>
            <p:ph type="dt" sz="half" idx="10"/>
          </p:nvPr>
        </p:nvSpPr>
        <p:spPr>
          <a:xfrm>
            <a:off x="838200" y="6356350"/>
            <a:ext cx="2164746" cy="365125"/>
          </a:xfrm>
        </p:spPr>
        <p:txBody>
          <a:bodyPr vert="horz" lIns="91440" tIns="45720" rIns="91440" bIns="45720" rtlCol="0" anchor="ctr">
            <a:normAutofit/>
          </a:bodyPr>
          <a:lstStyle/>
          <a:p>
            <a:pPr>
              <a:spcAft>
                <a:spcPts val="600"/>
              </a:spcAft>
              <a:defRPr/>
            </a:pPr>
            <a:fld id="{932C3ABA-6E75-4983-80C1-8A419A7A9019}" type="datetime1">
              <a:rPr lang="en-US" smtClean="0">
                <a:solidFill>
                  <a:prstClr val="black">
                    <a:tint val="75000"/>
                  </a:prstClr>
                </a:solidFill>
                <a:latin typeface="Calibri" panose="020F0502020204030204"/>
              </a:rPr>
              <a:pPr>
                <a:spcAft>
                  <a:spcPts val="600"/>
                </a:spcAft>
                <a:defRPr/>
              </a:pPr>
              <a:t>7/15/2022</a:t>
            </a:fld>
            <a:endParaRPr lang="en-US">
              <a:solidFill>
                <a:prstClr val="black">
                  <a:tint val="75000"/>
                </a:prstClr>
              </a:solidFill>
              <a:latin typeface="Calibri" panose="020F0502020204030204"/>
            </a:endParaRPr>
          </a:p>
        </p:txBody>
      </p:sp>
      <p:sp>
        <p:nvSpPr>
          <p:cNvPr id="6" name="Footer Placeholder 5">
            <a:extLst>
              <a:ext uri="{FF2B5EF4-FFF2-40B4-BE49-F238E27FC236}">
                <a16:creationId xmlns:a16="http://schemas.microsoft.com/office/drawing/2014/main" xmlns="" id="{8D621929-24E9-95D8-5310-5D7EEEF2E8C4}"/>
              </a:ext>
            </a:extLst>
          </p:cNvPr>
          <p:cNvSpPr>
            <a:spLocks noGrp="1"/>
          </p:cNvSpPr>
          <p:nvPr>
            <p:ph type="ftr" sz="quarter" idx="11"/>
          </p:nvPr>
        </p:nvSpPr>
        <p:spPr>
          <a:xfrm>
            <a:off x="3195473" y="6356350"/>
            <a:ext cx="3811437" cy="365125"/>
          </a:xfrm>
        </p:spPr>
        <p:txBody>
          <a:bodyPr vert="horz" lIns="91440" tIns="45720" rIns="91440" bIns="45720" rtlCol="0" anchor="ctr">
            <a:normAutofit/>
          </a:bodyPr>
          <a:lstStyle/>
          <a:p>
            <a:pPr algn="l">
              <a:spcAft>
                <a:spcPts val="600"/>
              </a:spcAft>
              <a:defRPr/>
            </a:pPr>
            <a:r>
              <a:rPr lang="en-US" kern="1200">
                <a:solidFill>
                  <a:prstClr val="black">
                    <a:tint val="75000"/>
                  </a:prstClr>
                </a:solidFill>
                <a:latin typeface="Calibri" panose="020F0502020204030204"/>
                <a:ea typeface="+mn-ea"/>
                <a:cs typeface="+mn-cs"/>
              </a:rPr>
              <a:t>Name - Title</a:t>
            </a:r>
          </a:p>
        </p:txBody>
      </p:sp>
      <p:sp>
        <p:nvSpPr>
          <p:cNvPr id="7" name="Slide Number Placeholder 6">
            <a:extLst>
              <a:ext uri="{FF2B5EF4-FFF2-40B4-BE49-F238E27FC236}">
                <a16:creationId xmlns:a16="http://schemas.microsoft.com/office/drawing/2014/main" xmlns="" id="{97CED32B-486C-1780-7444-E6B5427EB73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AB4A606B-7E9A-4A1B-A681-63123837E35F}" type="slidenum">
              <a:rPr lang="en-US">
                <a:solidFill>
                  <a:srgbClr val="FFFFFF"/>
                </a:solidFill>
                <a:latin typeface="Calibri" panose="020F0502020204030204"/>
              </a:rPr>
              <a:pPr>
                <a:spcAft>
                  <a:spcPts val="600"/>
                </a:spcAft>
                <a:defRPr/>
              </a:pPr>
              <a:t>8</a:t>
            </a:fld>
            <a:endParaRPr lang="en-US">
              <a:solidFill>
                <a:srgbClr val="FFFFFF"/>
              </a:solidFill>
              <a:latin typeface="Calibri" panose="020F0502020204030204"/>
            </a:endParaRPr>
          </a:p>
        </p:txBody>
      </p:sp>
      <p:pic>
        <p:nvPicPr>
          <p:cNvPr id="8" name="Content Placeholder 7"/>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8056548" y="2219323"/>
            <a:ext cx="2230452" cy="3139722"/>
          </a:xfrm>
        </p:spPr>
      </p:pic>
    </p:spTree>
    <p:extLst>
      <p:ext uri="{BB962C8B-B14F-4D97-AF65-F5344CB8AC3E}">
        <p14:creationId xmlns:p14="http://schemas.microsoft.com/office/powerpoint/2010/main" val="4287971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xmlns="" id="{2C61293E-6EBE-43EF-A52C-9BEBFD7679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F450D57C-5088-536F-62AF-A94C59751798}"/>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b="1" dirty="0" smtClean="0"/>
              <a:t>1. SPORT </a:t>
            </a:r>
            <a:r>
              <a:rPr lang="en-US" sz="5400" b="1" dirty="0"/>
              <a:t>AS A HUMAN RIGHT</a:t>
            </a:r>
          </a:p>
        </p:txBody>
      </p:sp>
      <p:sp>
        <p:nvSpPr>
          <p:cNvPr id="16" name="sketchy line">
            <a:extLst>
              <a:ext uri="{FF2B5EF4-FFF2-40B4-BE49-F238E27FC236}">
                <a16:creationId xmlns:a16="http://schemas.microsoft.com/office/drawing/2014/main" xmlns="" id="{21540236-BFD5-4A9D-8840-4703E7F7682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xmln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xmlns="" id="{3A27E33E-096A-E15C-0499-BFDA14E88169}"/>
              </a:ext>
            </a:extLst>
          </p:cNvPr>
          <p:cNvSpPr>
            <a:spLocks noGrp="1"/>
          </p:cNvSpPr>
          <p:nvPr>
            <p:ph sz="half" idx="1"/>
          </p:nvPr>
        </p:nvSpPr>
        <p:spPr>
          <a:xfrm>
            <a:off x="5297762" y="2706624"/>
            <a:ext cx="6251110" cy="3483864"/>
          </a:xfrm>
        </p:spPr>
        <p:txBody>
          <a:bodyPr vert="horz" lIns="91440" tIns="45720" rIns="91440" bIns="45720" rtlCol="0">
            <a:normAutofit/>
          </a:bodyPr>
          <a:lstStyle/>
          <a:p>
            <a:endParaRPr lang="en-US" sz="1800" dirty="0" smtClean="0"/>
          </a:p>
          <a:p>
            <a:endParaRPr lang="en-US" sz="1800" dirty="0"/>
          </a:p>
          <a:p>
            <a:r>
              <a:rPr lang="en-US" sz="2100" dirty="0" smtClean="0"/>
              <a:t>Universalism</a:t>
            </a:r>
            <a:r>
              <a:rPr lang="en-US" sz="2100" dirty="0"/>
              <a:t>: Coexistence between internationalism and patriotism through sport; connected with egalitarianism: “</a:t>
            </a:r>
            <a:r>
              <a:rPr lang="en-US" sz="2100" i="1" dirty="0"/>
              <a:t>No nation, no class, and no occupations are excluded</a:t>
            </a:r>
            <a:r>
              <a:rPr lang="en-US" sz="2100" dirty="0"/>
              <a:t>” (‘Sport Reform Charter)</a:t>
            </a:r>
            <a:endParaRPr lang="pt-PT" sz="2100" dirty="0"/>
          </a:p>
          <a:p>
            <a:endParaRPr lang="en-US" sz="1700" dirty="0"/>
          </a:p>
        </p:txBody>
      </p:sp>
      <p:sp>
        <p:nvSpPr>
          <p:cNvPr id="5" name="Date Placeholder 4">
            <a:extLst>
              <a:ext uri="{FF2B5EF4-FFF2-40B4-BE49-F238E27FC236}">
                <a16:creationId xmlns:a16="http://schemas.microsoft.com/office/drawing/2014/main" xmlns="" id="{B4E5F528-B6FE-9C14-FEB0-2471FC1770FA}"/>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defRPr/>
            </a:pPr>
            <a:fld id="{932C3ABA-6E75-4983-80C1-8A419A7A9019}" type="datetime1">
              <a:rPr lang="en-US">
                <a:solidFill>
                  <a:srgbClr val="FFFFFF"/>
                </a:solidFill>
                <a:latin typeface="Calibri" panose="020F0502020204030204"/>
              </a:rPr>
              <a:pPr>
                <a:spcAft>
                  <a:spcPts val="600"/>
                </a:spcAft>
                <a:defRPr/>
              </a:pPr>
              <a:t>7/15/2022</a:t>
            </a:fld>
            <a:endParaRPr lang="en-US">
              <a:solidFill>
                <a:srgbClr val="FFFFFF"/>
              </a:solidFill>
              <a:latin typeface="Calibri" panose="020F0502020204030204"/>
            </a:endParaRPr>
          </a:p>
        </p:txBody>
      </p:sp>
      <p:sp>
        <p:nvSpPr>
          <p:cNvPr id="6" name="Footer Placeholder 5">
            <a:extLst>
              <a:ext uri="{FF2B5EF4-FFF2-40B4-BE49-F238E27FC236}">
                <a16:creationId xmlns:a16="http://schemas.microsoft.com/office/drawing/2014/main" xmlns="" id="{3349FA89-32E7-695D-87CC-C74939DBB07F}"/>
              </a:ext>
            </a:extLst>
          </p:cNvPr>
          <p:cNvSpPr>
            <a:spLocks noGrp="1"/>
          </p:cNvSpPr>
          <p:nvPr>
            <p:ph type="ftr" sz="quarter" idx="11"/>
          </p:nvPr>
        </p:nvSpPr>
        <p:spPr>
          <a:xfrm>
            <a:off x="5297762" y="6356350"/>
            <a:ext cx="4114800" cy="365125"/>
          </a:xfrm>
        </p:spPr>
        <p:txBody>
          <a:bodyPr vert="horz" lIns="91440" tIns="45720" rIns="91440" bIns="45720" rtlCol="0" anchor="ctr">
            <a:normAutofit/>
          </a:bodyPr>
          <a:lstStyle/>
          <a:p>
            <a:pPr algn="l">
              <a:spcAft>
                <a:spcPts val="600"/>
              </a:spcAft>
              <a:defRPr/>
            </a:pPr>
            <a:r>
              <a:rPr lang="en-US" dirty="0">
                <a:solidFill>
                  <a:prstClr val="black">
                    <a:tint val="75000"/>
                  </a:prstClr>
                </a:solidFill>
              </a:rPr>
              <a:t>PIERRE DE COUBERTIN &amp; HUMAN </a:t>
            </a:r>
            <a:r>
              <a:rPr lang="en-US" dirty="0" smtClean="0">
                <a:solidFill>
                  <a:prstClr val="black">
                    <a:tint val="75000"/>
                  </a:prstClr>
                </a:solidFill>
              </a:rPr>
              <a:t>RIGHTS</a:t>
            </a:r>
            <a:endParaRPr lang="en-US" dirty="0">
              <a:solidFill>
                <a:prstClr val="black">
                  <a:tint val="75000"/>
                </a:prstClr>
              </a:solidFill>
            </a:endParaRPr>
          </a:p>
        </p:txBody>
      </p:sp>
      <p:sp>
        <p:nvSpPr>
          <p:cNvPr id="7" name="Slide Number Placeholder 6">
            <a:extLst>
              <a:ext uri="{FF2B5EF4-FFF2-40B4-BE49-F238E27FC236}">
                <a16:creationId xmlns:a16="http://schemas.microsoft.com/office/drawing/2014/main" xmlns="" id="{18D76A98-EB87-B12D-1AE4-2F071FB6710E}"/>
              </a:ext>
            </a:extLst>
          </p:cNvPr>
          <p:cNvSpPr>
            <a:spLocks noGrp="1"/>
          </p:cNvSpPr>
          <p:nvPr>
            <p:ph type="sldNum" sz="quarter" idx="12"/>
          </p:nvPr>
        </p:nvSpPr>
        <p:spPr>
          <a:xfrm>
            <a:off x="10052978" y="6356350"/>
            <a:ext cx="1300821" cy="365125"/>
          </a:xfrm>
        </p:spPr>
        <p:txBody>
          <a:bodyPr vert="horz" lIns="91440" tIns="45720" rIns="91440" bIns="45720" rtlCol="0" anchor="ctr">
            <a:normAutofit/>
          </a:bodyPr>
          <a:lstStyle/>
          <a:p>
            <a:pPr>
              <a:spcAft>
                <a:spcPts val="600"/>
              </a:spcAft>
              <a:defRPr/>
            </a:pPr>
            <a:fld id="{AB4A606B-7E9A-4A1B-A681-63123837E35F}" type="slidenum">
              <a:rPr lang="en-US" smtClean="0">
                <a:solidFill>
                  <a:prstClr val="black">
                    <a:tint val="75000"/>
                  </a:prstClr>
                </a:solidFill>
                <a:latin typeface="Calibri" panose="020F0502020204030204"/>
              </a:rPr>
              <a:pPr>
                <a:spcAft>
                  <a:spcPts val="600"/>
                </a:spcAft>
                <a:defRPr/>
              </a:pPr>
              <a:t>9</a:t>
            </a:fld>
            <a:endParaRPr lang="en-US">
              <a:solidFill>
                <a:prstClr val="black">
                  <a:tint val="75000"/>
                </a:prstClr>
              </a:solidFill>
              <a:latin typeface="Calibri" panose="020F0502020204030204"/>
            </a:endParaRP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7179" y="2296721"/>
            <a:ext cx="3986048" cy="2914650"/>
          </a:xfrm>
        </p:spPr>
      </p:pic>
    </p:spTree>
    <p:extLst>
      <p:ext uri="{BB962C8B-B14F-4D97-AF65-F5344CB8AC3E}">
        <p14:creationId xmlns:p14="http://schemas.microsoft.com/office/powerpoint/2010/main" val="123475873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TotalTime>
  <Words>1559</Words>
  <Application>Microsoft Office PowerPoint</Application>
  <PresentationFormat>Widescreen</PresentationFormat>
  <Paragraphs>189</Paragraphs>
  <Slides>23</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Arial</vt:lpstr>
      <vt:lpstr>Calibri</vt:lpstr>
      <vt:lpstr>Calibri Light</vt:lpstr>
      <vt:lpstr>Franklin Gothic Book</vt:lpstr>
      <vt:lpstr>Symbol</vt:lpstr>
      <vt:lpstr>Times New Roman</vt:lpstr>
      <vt:lpstr>Office</vt:lpstr>
      <vt:lpstr>Benutzerdefiniertes Design</vt:lpstr>
      <vt:lpstr>PIERRE DE COUBERTIN &amp; HUMAN RIGHTS</vt:lpstr>
      <vt:lpstr>1. SPORT AS A HUMAN RIGHT</vt:lpstr>
      <vt:lpstr>1. SPORT AS A HUMAN RIGHT</vt:lpstr>
      <vt:lpstr>1. SPORT AS A HUMAN RIGHT</vt:lpstr>
      <vt:lpstr>1. SPORT AS A HUMAN RIGHT</vt:lpstr>
      <vt:lpstr>1. SPORT AS A HUMAN RIGHT</vt:lpstr>
      <vt:lpstr>1. SPORT AS A HUMAN RIGHT</vt:lpstr>
      <vt:lpstr>1. SPORT AS A HUMAN RIGHT</vt:lpstr>
      <vt:lpstr>1. SPORT AS A HUMAN RIGHT</vt:lpstr>
      <vt:lpstr>2. SPORT IN THE PROMOTION OF OTHER HUMAN RIGHTS</vt:lpstr>
      <vt:lpstr>2.1. EDUCATION VIA SPORT </vt:lpstr>
      <vt:lpstr>2.1. EDUCATION VIA SPORT </vt:lpstr>
      <vt:lpstr>2.1. EDUCATION VIA SPORT </vt:lpstr>
      <vt:lpstr>2.2. SPORT AS A PROMOTER OF THE RIGHT TO HEALTH</vt:lpstr>
      <vt:lpstr>2.2. SPORT AS A PROMOTER OF THE RIGHT TO HEALTH</vt:lpstr>
      <vt:lpstr>2.3. SPORT &amp; RIGHT TO CULTURE</vt:lpstr>
      <vt:lpstr>2.3. SPORT &amp; RIGHT TO CULTURE</vt:lpstr>
      <vt:lpstr>2.4. SPORT AND THE RIGHT TO A FAIR AND EQUITABLE TRIAL</vt:lpstr>
      <vt:lpstr>2.4. SPORT AND THE RIGHT TO A FAIR AND EQUITABLE TRIAL</vt:lpstr>
      <vt:lpstr>2.5. SPORT &amp; RIGHT TO PEACE </vt:lpstr>
      <vt:lpstr>2.5. SPORT &amp; RIGHT TO PEACE </vt:lpstr>
      <vt:lpstr>2.5. SPORT &amp; RIGHT TO PEACE </vt:lpstr>
      <vt:lpstr> CONCLUSIONS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Quanz, Daniel</dc:creator>
  <cp:lastModifiedBy>Alexandre Miguel Mestre</cp:lastModifiedBy>
  <cp:revision>26</cp:revision>
  <dcterms:created xsi:type="dcterms:W3CDTF">2021-10-26T08:38:46Z</dcterms:created>
  <dcterms:modified xsi:type="dcterms:W3CDTF">2022-07-15T13:49:07Z</dcterms:modified>
</cp:coreProperties>
</file>